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08" r:id="rId4"/>
  </p:sldMasterIdLst>
  <p:notesMasterIdLst>
    <p:notesMasterId r:id="rId33"/>
  </p:notesMasterIdLst>
  <p:handoutMasterIdLst>
    <p:handoutMasterId r:id="rId34"/>
  </p:handoutMasterIdLst>
  <p:sldIdLst>
    <p:sldId id="296" r:id="rId5"/>
    <p:sldId id="302" r:id="rId6"/>
    <p:sldId id="258" r:id="rId7"/>
    <p:sldId id="260" r:id="rId8"/>
    <p:sldId id="261" r:id="rId9"/>
    <p:sldId id="262" r:id="rId10"/>
    <p:sldId id="263" r:id="rId11"/>
    <p:sldId id="264" r:id="rId12"/>
    <p:sldId id="301" r:id="rId13"/>
    <p:sldId id="287" r:id="rId14"/>
    <p:sldId id="268" r:id="rId15"/>
    <p:sldId id="304" r:id="rId16"/>
    <p:sldId id="275" r:id="rId17"/>
    <p:sldId id="303" r:id="rId18"/>
    <p:sldId id="289" r:id="rId19"/>
    <p:sldId id="281" r:id="rId20"/>
    <p:sldId id="295" r:id="rId21"/>
    <p:sldId id="280" r:id="rId22"/>
    <p:sldId id="293" r:id="rId23"/>
    <p:sldId id="283" r:id="rId24"/>
    <p:sldId id="285" r:id="rId25"/>
    <p:sldId id="269" r:id="rId26"/>
    <p:sldId id="274" r:id="rId27"/>
    <p:sldId id="270" r:id="rId28"/>
    <p:sldId id="273" r:id="rId29"/>
    <p:sldId id="271" r:id="rId30"/>
    <p:sldId id="272" r:id="rId31"/>
    <p:sldId id="284"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373DD13-ABDE-4B0C-B4A7-7E8DBC95FB60}">
          <p14:sldIdLst>
            <p14:sldId id="296"/>
            <p14:sldId id="302"/>
            <p14:sldId id="258"/>
            <p14:sldId id="260"/>
            <p14:sldId id="261"/>
            <p14:sldId id="262"/>
            <p14:sldId id="263"/>
            <p14:sldId id="264"/>
            <p14:sldId id="301"/>
            <p14:sldId id="287"/>
            <p14:sldId id="268"/>
            <p14:sldId id="304"/>
            <p14:sldId id="275"/>
            <p14:sldId id="303"/>
            <p14:sldId id="289"/>
            <p14:sldId id="281"/>
            <p14:sldId id="295"/>
            <p14:sldId id="280"/>
            <p14:sldId id="293"/>
            <p14:sldId id="283"/>
            <p14:sldId id="285"/>
          </p14:sldIdLst>
        </p14:section>
        <p14:section name="Appendix" id="{C30322AF-0798-4969-BAC2-B41C85F4C961}">
          <p14:sldIdLst>
            <p14:sldId id="269"/>
            <p14:sldId id="274"/>
            <p14:sldId id="270"/>
            <p14:sldId id="273"/>
            <p14:sldId id="271"/>
            <p14:sldId id="272"/>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99"/>
    <a:srgbClr val="3D3D3D"/>
    <a:srgbClr val="FF0000"/>
    <a:srgbClr val="A3D8FF"/>
    <a:srgbClr val="47B0FF"/>
    <a:srgbClr val="EAE51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64CA26-3307-657C-1BCA-8199D67DC7E6}" v="26" dt="2023-11-15T09:41:59.898"/>
    <p1510:client id="{11036A4D-ED96-32FF-2190-CEBA33447A03}" v="205" dt="2023-11-14T21:14:24.840"/>
    <p1510:client id="{710F4564-DFFF-4D71-8F50-36706308D56F}" v="8" dt="2023-11-15T09:31:01.870"/>
    <p1510:client id="{A88C4175-3F48-0DA1-7967-CED850FD83B9}" v="427" dt="2023-11-14T21:14:29.592"/>
    <p1510:client id="{CCA3DEBB-564A-07D1-0F24-BE945D9BDE0D}" v="212" dt="2023-11-15T07:00:03.821"/>
    <p1510:client id="{CE9C2409-7D65-4973-A12E-1EEF2471F8EA}" v="7507" dt="2023-11-15T09:47:08.516"/>
    <p1510:client id="{E577C036-72C7-2D40-928F-0980B4DFCB38}" v="10" dt="2023-11-15T09:25:48.4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895" autoAdjust="0"/>
  </p:normalViewPr>
  <p:slideViewPr>
    <p:cSldViewPr snapToGrid="0">
      <p:cViewPr>
        <p:scale>
          <a:sx n="66" d="100"/>
          <a:sy n="66" d="100"/>
        </p:scale>
        <p:origin x="1301"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542567F-2220-0BC0-7007-83E713578B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E884B5E-99BE-D3B0-987C-4B2D9A755BC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B67C45-8908-447A-96F5-5ECD494CE2A9}" type="datetimeFigureOut">
              <a:rPr lang="en-US" smtClean="0"/>
              <a:t>11/15/2023</a:t>
            </a:fld>
            <a:endParaRPr lang="en-US"/>
          </a:p>
        </p:txBody>
      </p:sp>
      <p:sp>
        <p:nvSpPr>
          <p:cNvPr id="4" name="Footer Placeholder 3">
            <a:extLst>
              <a:ext uri="{FF2B5EF4-FFF2-40B4-BE49-F238E27FC236}">
                <a16:creationId xmlns:a16="http://schemas.microsoft.com/office/drawing/2014/main" id="{3E5C2F13-80DC-E652-1E4F-4F69E26499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6FE0FFE-B559-48AF-9A45-BAE08B25F67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3790B81-2E06-48B1-96B6-C26F23D03B18}" type="slidenum">
              <a:rPr lang="en-US" smtClean="0"/>
              <a:t>‹#›</a:t>
            </a:fld>
            <a:endParaRPr lang="en-US"/>
          </a:p>
        </p:txBody>
      </p:sp>
    </p:spTree>
    <p:extLst>
      <p:ext uri="{BB962C8B-B14F-4D97-AF65-F5344CB8AC3E}">
        <p14:creationId xmlns:p14="http://schemas.microsoft.com/office/powerpoint/2010/main" val="290706856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6C0C7E-5341-4FAD-B890-C287E045BEDC}" type="datetimeFigureOut">
              <a:rPr lang="en-US" smtClean="0"/>
              <a:t>11/15/2023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8F5FD-0D06-4F31-AECE-EFCEED17CD4D}" type="slidenum">
              <a:rPr lang="en-US" smtClean="0"/>
              <a:t>‹#›</a:t>
            </a:fld>
            <a:endParaRPr lang="en-US"/>
          </a:p>
        </p:txBody>
      </p:sp>
    </p:spTree>
    <p:extLst>
      <p:ext uri="{BB962C8B-B14F-4D97-AF65-F5344CB8AC3E}">
        <p14:creationId xmlns:p14="http://schemas.microsoft.com/office/powerpoint/2010/main" val="764958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Manuela to introduce the industry of SVOD (Digital media – industry , video streaming is the segment ) </a:t>
            </a:r>
          </a:p>
          <a:p>
            <a:r>
              <a:rPr lang="en-US">
                <a:cs typeface="Calibri"/>
              </a:rPr>
              <a:t>The model allows the user to have access to a vast catalogue of video content in exchange of a fixed amount, usually paid monthly.</a:t>
            </a:r>
          </a:p>
        </p:txBody>
      </p:sp>
      <p:sp>
        <p:nvSpPr>
          <p:cNvPr id="4" name="Slide Number Placeholder 3"/>
          <p:cNvSpPr>
            <a:spLocks noGrp="1"/>
          </p:cNvSpPr>
          <p:nvPr>
            <p:ph type="sldNum" sz="quarter" idx="5"/>
          </p:nvPr>
        </p:nvSpPr>
        <p:spPr/>
        <p:txBody>
          <a:bodyPr/>
          <a:lstStyle/>
          <a:p>
            <a:fld id="{D678F5FD-0D06-4F31-AECE-EFCEED17CD4D}" type="slidenum">
              <a:rPr lang="en-US" smtClean="0"/>
              <a:t>1</a:t>
            </a:fld>
            <a:endParaRPr lang="en-US"/>
          </a:p>
        </p:txBody>
      </p:sp>
    </p:spTree>
    <p:extLst>
      <p:ext uri="{BB962C8B-B14F-4D97-AF65-F5344CB8AC3E}">
        <p14:creationId xmlns:p14="http://schemas.microsoft.com/office/powerpoint/2010/main" val="42211636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endParaRPr lang="en-US"/>
          </a:p>
        </p:txBody>
      </p:sp>
      <p:sp>
        <p:nvSpPr>
          <p:cNvPr id="4" name="Slide Number Placeholder 3"/>
          <p:cNvSpPr>
            <a:spLocks noGrp="1"/>
          </p:cNvSpPr>
          <p:nvPr>
            <p:ph type="sldNum" sz="quarter" idx="5"/>
          </p:nvPr>
        </p:nvSpPr>
        <p:spPr/>
        <p:txBody>
          <a:bodyPr/>
          <a:lstStyle/>
          <a:p>
            <a:fld id="{D678F5FD-0D06-4F31-AECE-EFCEED17CD4D}" type="slidenum">
              <a:rPr lang="en-US" smtClean="0"/>
              <a:t>11</a:t>
            </a:fld>
            <a:endParaRPr lang="en-US"/>
          </a:p>
        </p:txBody>
      </p:sp>
    </p:spTree>
    <p:extLst>
      <p:ext uri="{BB962C8B-B14F-4D97-AF65-F5344CB8AC3E}">
        <p14:creationId xmlns:p14="http://schemas.microsoft.com/office/powerpoint/2010/main" val="39996962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Disney+ isn't just a streaming service;  it is  an integral part of your </a:t>
            </a:r>
            <a:r>
              <a:rPr lang="en-US" err="1"/>
              <a:t>favourite</a:t>
            </a:r>
            <a:r>
              <a:rPr lang="en-US"/>
              <a:t> movies, shows, and even theme parks with audience spans across generations. Fun fact for you to know that it gained 10 million subscribers within the first 24 hours after launching. </a:t>
            </a:r>
          </a:p>
          <a:p>
            <a:endParaRPr lang="en-US"/>
          </a:p>
          <a:p>
            <a:r>
              <a:rPr lang="en-US" b="1">
                <a:cs typeface="Calibri"/>
              </a:rPr>
              <a:t>Core competences:</a:t>
            </a:r>
          </a:p>
          <a:p>
            <a:r>
              <a:rPr lang="en-US" b="1"/>
              <a:t>In-House Movie Production Capabilities: </a:t>
            </a:r>
            <a:r>
              <a:rPr lang="en-US"/>
              <a:t>By having in-house movie production capabilities, Disney+ retains greater control over the entire content creation process. This leads to increased efficiency, lower content production costs, and exclusive content creation.</a:t>
            </a:r>
            <a:endParaRPr lang="en-US">
              <a:cs typeface="Calibri" panose="020F0502020204030204"/>
            </a:endParaRPr>
          </a:p>
          <a:p>
            <a:endParaRPr lang="en-US">
              <a:cs typeface="Calibri" panose="020F0502020204030204"/>
            </a:endParaRPr>
          </a:p>
          <a:p>
            <a:r>
              <a:rPr lang="en-US" b="1"/>
              <a:t>Brand Legacy: </a:t>
            </a:r>
            <a:r>
              <a:rPr lang="en-US"/>
              <a:t>Disney's brand legacy is synonymous with trust, quality, and wholesome family entertainment.</a:t>
            </a:r>
            <a:endParaRPr lang="en-US">
              <a:cs typeface="Calibri" panose="020F0502020204030204"/>
            </a:endParaRPr>
          </a:p>
          <a:p>
            <a:pPr marL="171450" indent="-171450">
              <a:buFont typeface="Arial"/>
              <a:buChar char="•"/>
            </a:pPr>
            <a:endParaRPr lang="en-US">
              <a:cs typeface="Calibri" panose="020F0502020204030204"/>
            </a:endParaRPr>
          </a:p>
          <a:p>
            <a:endParaRPr lang="en-US" b="1">
              <a:cs typeface="Calibri"/>
            </a:endParaRPr>
          </a:p>
          <a:p>
            <a:endParaRPr lang="en-US">
              <a:cs typeface="Calibri" panose="020F0502020204030204"/>
            </a:endParaRPr>
          </a:p>
          <a:p>
            <a:endParaRPr lang="en-US">
              <a:cs typeface="Calibri" panose="020F0502020204030204"/>
            </a:endParaRPr>
          </a:p>
        </p:txBody>
      </p:sp>
      <p:sp>
        <p:nvSpPr>
          <p:cNvPr id="4" name="Slide Number Placeholder 3"/>
          <p:cNvSpPr>
            <a:spLocks noGrp="1"/>
          </p:cNvSpPr>
          <p:nvPr>
            <p:ph type="sldNum" sz="quarter" idx="5"/>
          </p:nvPr>
        </p:nvSpPr>
        <p:spPr/>
        <p:txBody>
          <a:bodyPr/>
          <a:lstStyle/>
          <a:p>
            <a:fld id="{D678F5FD-0D06-4F31-AECE-EFCEED17CD4D}" type="slidenum">
              <a:rPr lang="en-US" smtClean="0"/>
              <a:t>12</a:t>
            </a:fld>
            <a:endParaRPr lang="en-US"/>
          </a:p>
        </p:txBody>
      </p:sp>
    </p:spTree>
    <p:extLst>
      <p:ext uri="{BB962C8B-B14F-4D97-AF65-F5344CB8AC3E}">
        <p14:creationId xmlns:p14="http://schemas.microsoft.com/office/powerpoint/2010/main" val="7393405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solidFill>
                  <a:srgbClr val="000000"/>
                </a:solidFill>
              </a:rPr>
              <a:t>Cinefine was founded in 2018 as a trilingual Swiss cinema guide, streaming service and Blu-Ray rental for lovers of international arthouse and entertainment films. </a:t>
            </a:r>
            <a:endParaRPr lang="en-US"/>
          </a:p>
          <a:p>
            <a:endParaRPr lang="en-US" sz="1800" b="1">
              <a:solidFill>
                <a:srgbClr val="000000"/>
              </a:solidFill>
              <a:latin typeface="Calibri"/>
              <a:cs typeface="Calibri"/>
            </a:endParaRPr>
          </a:p>
          <a:p>
            <a:pPr>
              <a:spcBef>
                <a:spcPts val="0"/>
              </a:spcBef>
              <a:spcAft>
                <a:spcPts val="0"/>
              </a:spcAft>
            </a:pPr>
            <a:r>
              <a:rPr lang="en-US" sz="1800" b="1" i="0" u="none" strike="noStrike">
                <a:solidFill>
                  <a:srgbClr val="000000"/>
                </a:solidFill>
                <a:effectLst/>
                <a:latin typeface="Calibri"/>
                <a:cs typeface="Calibri"/>
              </a:rPr>
              <a:t>Social Outreach</a:t>
            </a:r>
            <a:r>
              <a:rPr lang="en-US" sz="1800" b="0" i="0" u="none" strike="noStrike">
                <a:solidFill>
                  <a:srgbClr val="000000"/>
                </a:solidFill>
                <a:effectLst/>
                <a:latin typeface="Calibri"/>
                <a:cs typeface="Calibri"/>
              </a:rPr>
              <a:t>: They cover the world of Swiss cinema. This is fundamentally different than Disney+ because they include information from multiplexes to art house cinemas and open-air festivals, which then is shown on their platform which  provides a wide range of content summaries, trailers, ratings, and short reviews.</a:t>
            </a:r>
            <a:endParaRPr lang="en-US" b="0">
              <a:effectLst/>
              <a:latin typeface="Calibri"/>
              <a:cs typeface="Calibri"/>
            </a:endParaRPr>
          </a:p>
          <a:p>
            <a:pPr rtl="0">
              <a:spcBef>
                <a:spcPts val="0"/>
              </a:spcBef>
              <a:spcAft>
                <a:spcPts val="0"/>
              </a:spcAft>
            </a:pPr>
            <a:r>
              <a:rPr lang="en-US" sz="1800" b="1" i="0" u="none" strike="noStrike">
                <a:solidFill>
                  <a:srgbClr val="000000"/>
                </a:solidFill>
                <a:effectLst/>
                <a:latin typeface="Calibri" panose="020F0502020204030204" pitchFamily="34" charset="0"/>
              </a:rPr>
              <a:t>Selective and Curated Content</a:t>
            </a:r>
            <a:r>
              <a:rPr lang="en-US" sz="1800" b="0" i="0" u="none" strike="noStrike">
                <a:solidFill>
                  <a:srgbClr val="000000"/>
                </a:solidFill>
                <a:effectLst/>
                <a:latin typeface="Calibri" panose="020F0502020204030204" pitchFamily="34" charset="0"/>
              </a:rPr>
              <a:t>: Their five-person team targets specific films that align with their ideologies. </a:t>
            </a:r>
            <a:r>
              <a:rPr lang="en-US" sz="1800" b="0" i="0" u="none" strike="noStrike" err="1">
                <a:solidFill>
                  <a:srgbClr val="000000"/>
                </a:solidFill>
                <a:effectLst/>
                <a:latin typeface="Calibri" panose="020F0502020204030204" pitchFamily="34" charset="0"/>
              </a:rPr>
              <a:t>Cinefile’s</a:t>
            </a:r>
            <a:r>
              <a:rPr lang="en-US" sz="1800" b="0" i="0" u="none" strike="noStrike">
                <a:solidFill>
                  <a:srgbClr val="000000"/>
                </a:solidFill>
                <a:effectLst/>
                <a:latin typeface="Calibri" panose="020F0502020204030204" pitchFamily="34" charset="0"/>
              </a:rPr>
              <a:t> selective content behavior is driven by how oversupply on all fronts leads to disorientation, causing useless spending and wasted time on second- and third-rate movies.</a:t>
            </a:r>
            <a:endParaRPr lang="en-US" b="0">
              <a:effectLst/>
            </a:endParaRPr>
          </a:p>
          <a:p>
            <a:r>
              <a:rPr lang="en-US" sz="1800" b="1" i="0" u="none" strike="noStrike">
                <a:solidFill>
                  <a:srgbClr val="000000"/>
                </a:solidFill>
                <a:effectLst/>
                <a:latin typeface="Calibri"/>
                <a:cs typeface="Calibri"/>
              </a:rPr>
              <a:t>Localized Relationship Sourcing</a:t>
            </a:r>
            <a:r>
              <a:rPr lang="en-US" sz="1800" b="0" i="0" u="none" strike="noStrike">
                <a:solidFill>
                  <a:srgbClr val="000000"/>
                </a:solidFill>
                <a:effectLst/>
                <a:latin typeface="Calibri"/>
                <a:cs typeface="Calibri"/>
              </a:rPr>
              <a:t>: Out of their 700 films, they have managed to supply their customers with 200 </a:t>
            </a:r>
            <a:r>
              <a:rPr lang="en-US" sz="1800">
                <a:solidFill>
                  <a:srgbClr val="000000"/>
                </a:solidFill>
                <a:latin typeface="Calibri"/>
                <a:cs typeface="Calibri"/>
              </a:rPr>
              <a:t>Swiss movies</a:t>
            </a:r>
            <a:r>
              <a:rPr lang="en-US" sz="1800" b="0" i="0" u="none" strike="noStrike">
                <a:solidFill>
                  <a:srgbClr val="000000"/>
                </a:solidFill>
                <a:effectLst/>
                <a:latin typeface="Calibri"/>
                <a:cs typeface="Calibri"/>
              </a:rPr>
              <a:t>. This demonstrates how </a:t>
            </a:r>
            <a:r>
              <a:rPr lang="en-US" sz="1800" b="0" i="0" u="none" strike="noStrike" err="1">
                <a:solidFill>
                  <a:srgbClr val="000000"/>
                </a:solidFill>
                <a:effectLst/>
                <a:latin typeface="Calibri"/>
                <a:cs typeface="Calibri"/>
              </a:rPr>
              <a:t>Cinefile</a:t>
            </a:r>
            <a:r>
              <a:rPr lang="en-US" sz="1800" b="0" i="0" u="none" strike="noStrike">
                <a:solidFill>
                  <a:srgbClr val="000000"/>
                </a:solidFill>
                <a:effectLst/>
                <a:latin typeface="Calibri"/>
                <a:cs typeface="Calibri"/>
              </a:rPr>
              <a:t> targets small and independent local producers in which they have strong relationships. As their website mentioned, they obtain streaming content from independent and small producers who do not make the cut by the big players.</a:t>
            </a:r>
          </a:p>
          <a:p>
            <a:endParaRPr lang="en-US" sz="1800" b="0" i="0" u="none" strike="noStrike">
              <a:solidFill>
                <a:srgbClr val="000000"/>
              </a:solidFill>
              <a:effectLst/>
              <a:latin typeface="Calibri" panose="020F0502020204030204" pitchFamily="34" charset="0"/>
            </a:endParaRPr>
          </a:p>
          <a:p>
            <a:pPr marL="285750" indent="-285750" fontAlgn="t">
              <a:buFont typeface="Arial" panose="020B0604020202020204" pitchFamily="34" charset="0"/>
              <a:buChar char="•"/>
            </a:pPr>
            <a:r>
              <a:rPr lang="en-US" sz="1200">
                <a:solidFill>
                  <a:srgbClr val="000000"/>
                </a:solidFill>
                <a:latin typeface="Arial" panose="020B0604020202020204" pitchFamily="34" charset="0"/>
                <a:cs typeface="Arial" panose="020B0604020202020204" pitchFamily="34" charset="0"/>
              </a:rPr>
              <a:t>CEO Incorporates Direct Customer Feedback</a:t>
            </a:r>
          </a:p>
          <a:p>
            <a:pPr marL="285750" indent="-285750" fontAlgn="t">
              <a:buFont typeface="Arial" panose="020B0604020202020204" pitchFamily="34" charset="0"/>
              <a:buChar char="•"/>
            </a:pPr>
            <a:r>
              <a:rPr lang="en-US" sz="1200">
                <a:solidFill>
                  <a:srgbClr val="000000"/>
                </a:solidFill>
                <a:latin typeface="Arial" panose="020B0604020202020204" pitchFamily="34" charset="0"/>
                <a:cs typeface="Arial" panose="020B0604020202020204" pitchFamily="34" charset="0"/>
              </a:rPr>
              <a:t>Minimizes Customer Search Time for Lower-Quality Films</a:t>
            </a:r>
          </a:p>
          <a:p>
            <a:pPr marL="285750" indent="-285750" algn="l" rtl="0" eaLnBrk="1" fontAlgn="t" latinLnBrk="0" hangingPunct="1">
              <a:spcBef>
                <a:spcPts val="0"/>
              </a:spcBef>
              <a:spcAft>
                <a:spcPts val="0"/>
              </a:spcAft>
              <a:buFont typeface="Arial" panose="020B0604020202020204" pitchFamily="34" charset="0"/>
              <a:buChar char="•"/>
            </a:pPr>
            <a:r>
              <a:rPr lang="en-US" sz="1200" i="0" u="none" strike="noStrike" kern="1200">
                <a:solidFill>
                  <a:srgbClr val="FF0000"/>
                </a:solidFill>
                <a:effectLst/>
                <a:latin typeface="Arial" panose="020B0604020202020204" pitchFamily="34" charset="0"/>
                <a:cs typeface="Arial" panose="020B0604020202020204" pitchFamily="34" charset="0"/>
              </a:rPr>
              <a:t>Established Reputation</a:t>
            </a:r>
            <a:endParaRPr lang="en-US" sz="1200" i="0" u="none" strike="noStrike">
              <a:solidFill>
                <a:srgbClr val="FF0000"/>
              </a:solidFill>
              <a:effectLst/>
              <a:latin typeface="Arial" panose="020B0604020202020204" pitchFamily="34" charset="0"/>
            </a:endParaRPr>
          </a:p>
          <a:p>
            <a:pPr marL="285750" indent="-285750" algn="l" rtl="0" eaLnBrk="1" fontAlgn="t" latinLnBrk="0" hangingPunct="1">
              <a:spcBef>
                <a:spcPts val="0"/>
              </a:spcBef>
              <a:spcAft>
                <a:spcPts val="0"/>
              </a:spcAft>
              <a:buFont typeface="Arial" panose="020B0604020202020204" pitchFamily="34" charset="0"/>
              <a:buChar char="•"/>
            </a:pPr>
            <a:r>
              <a:rPr lang="en-US" sz="1200" i="0" u="none" strike="noStrike" kern="1200">
                <a:solidFill>
                  <a:srgbClr val="FF0000"/>
                </a:solidFill>
                <a:effectLst/>
                <a:latin typeface="Arial" panose="020B0604020202020204" pitchFamily="34" charset="0"/>
                <a:cs typeface="Arial" panose="020B0604020202020204" pitchFamily="34" charset="0"/>
              </a:rPr>
              <a:t>Diverse Genre and Quality Associations</a:t>
            </a:r>
          </a:p>
          <a:p>
            <a:pPr marL="285750" marR="0" lvl="0" indent="-285750" algn="l" defTabSz="914400" rtl="0" eaLnBrk="1" fontAlgn="t" latinLnBrk="0" hangingPunct="1">
              <a:lnSpc>
                <a:spcPct val="100000"/>
              </a:lnSpc>
              <a:spcBef>
                <a:spcPts val="0"/>
              </a:spcBef>
              <a:spcAft>
                <a:spcPts val="0"/>
              </a:spcAft>
              <a:buClrTx/>
              <a:buSzTx/>
              <a:buFont typeface="Arial" panose="020B0604020202020204" pitchFamily="34" charset="0"/>
              <a:buChar char="•"/>
              <a:tabLst/>
              <a:defRPr/>
            </a:pPr>
            <a:r>
              <a:rPr lang="en-US" sz="1200" i="0" u="none" strike="noStrike" kern="1200">
                <a:solidFill>
                  <a:srgbClr val="000000"/>
                </a:solidFill>
                <a:effectLst/>
                <a:latin typeface="Arial" panose="020B0604020202020204" pitchFamily="34" charset="0"/>
                <a:cs typeface="Arial" panose="020B0604020202020204" pitchFamily="34" charset="0"/>
              </a:rPr>
              <a:t>Data Ownership for Targeted Film Promotion</a:t>
            </a:r>
          </a:p>
          <a:p>
            <a:pPr marL="285750" indent="-285750" algn="l" rtl="0" eaLnBrk="1" fontAlgn="t" latinLnBrk="0" hangingPunct="1">
              <a:spcBef>
                <a:spcPts val="0"/>
              </a:spcBef>
              <a:spcAft>
                <a:spcPts val="0"/>
              </a:spcAft>
              <a:buFont typeface="Arial" panose="020B0604020202020204" pitchFamily="34" charset="0"/>
              <a:buChar char="•"/>
            </a:pPr>
            <a:endParaRPr lang="en-US" sz="1200" i="0" u="none" strike="noStrike">
              <a:solidFill>
                <a:srgbClr val="FF0000"/>
              </a:solidFill>
              <a:effectLst/>
              <a:latin typeface="Arial" panose="020B0604020202020204" pitchFamily="34" charset="0"/>
            </a:endParaRPr>
          </a:p>
          <a:p>
            <a:endParaRPr lang="en-US" b="1"/>
          </a:p>
        </p:txBody>
      </p:sp>
      <p:sp>
        <p:nvSpPr>
          <p:cNvPr id="4" name="Slide Number Placeholder 3"/>
          <p:cNvSpPr>
            <a:spLocks noGrp="1"/>
          </p:cNvSpPr>
          <p:nvPr>
            <p:ph type="sldNum" sz="quarter" idx="5"/>
          </p:nvPr>
        </p:nvSpPr>
        <p:spPr/>
        <p:txBody>
          <a:bodyPr/>
          <a:lstStyle/>
          <a:p>
            <a:fld id="{D678F5FD-0D06-4F31-AECE-EFCEED17CD4D}" type="slidenum">
              <a:rPr lang="en-US" smtClean="0"/>
              <a:t>13</a:t>
            </a:fld>
            <a:endParaRPr lang="en-US"/>
          </a:p>
        </p:txBody>
      </p:sp>
    </p:spTree>
    <p:extLst>
      <p:ext uri="{BB962C8B-B14F-4D97-AF65-F5344CB8AC3E}">
        <p14:creationId xmlns:p14="http://schemas.microsoft.com/office/powerpoint/2010/main" val="2992299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solidFill>
                  <a:srgbClr val="000000"/>
                </a:solidFill>
              </a:rPr>
              <a:t>Cinefine was founded in 2018 as a trilingual Swiss cinema guide, streaming service and Blu-Ray rental for lovers of international arthouse and entertainment films. </a:t>
            </a:r>
            <a:endParaRPr lang="en-US"/>
          </a:p>
          <a:p>
            <a:endParaRPr lang="en-US" sz="1800" b="1">
              <a:solidFill>
                <a:srgbClr val="000000"/>
              </a:solidFill>
              <a:latin typeface="Calibri"/>
              <a:cs typeface="Calibri"/>
            </a:endParaRPr>
          </a:p>
          <a:p>
            <a:pPr>
              <a:spcBef>
                <a:spcPts val="0"/>
              </a:spcBef>
              <a:spcAft>
                <a:spcPts val="0"/>
              </a:spcAft>
            </a:pPr>
            <a:r>
              <a:rPr lang="en-US" sz="1800" b="1" i="0" u="none" strike="noStrike">
                <a:solidFill>
                  <a:srgbClr val="000000"/>
                </a:solidFill>
                <a:effectLst/>
                <a:latin typeface="Calibri"/>
                <a:cs typeface="Calibri"/>
              </a:rPr>
              <a:t>Social Outreach</a:t>
            </a:r>
            <a:r>
              <a:rPr lang="en-US" sz="1800" b="0" i="0" u="none" strike="noStrike">
                <a:solidFill>
                  <a:srgbClr val="000000"/>
                </a:solidFill>
                <a:effectLst/>
                <a:latin typeface="Calibri"/>
                <a:cs typeface="Calibri"/>
              </a:rPr>
              <a:t>: They cover the world of Swiss cinema. This is fundamentally different than Disney+ because they include information from multiplexes to art house cinemas and open-air festivals, which then is shown on their platform which  provides a wide range of content summaries, trailers, ratings, and short reviews.</a:t>
            </a:r>
            <a:endParaRPr lang="en-US" b="0">
              <a:effectLst/>
              <a:latin typeface="Calibri"/>
              <a:cs typeface="Calibri"/>
            </a:endParaRPr>
          </a:p>
          <a:p>
            <a:pPr rtl="0">
              <a:spcBef>
                <a:spcPts val="0"/>
              </a:spcBef>
              <a:spcAft>
                <a:spcPts val="0"/>
              </a:spcAft>
            </a:pPr>
            <a:r>
              <a:rPr lang="en-US" sz="1800" b="1" i="0" u="none" strike="noStrike">
                <a:solidFill>
                  <a:srgbClr val="000000"/>
                </a:solidFill>
                <a:effectLst/>
                <a:latin typeface="Calibri" panose="020F0502020204030204" pitchFamily="34" charset="0"/>
              </a:rPr>
              <a:t>Selective and Curated Content</a:t>
            </a:r>
            <a:r>
              <a:rPr lang="en-US" sz="1800" b="0" i="0" u="none" strike="noStrike">
                <a:solidFill>
                  <a:srgbClr val="000000"/>
                </a:solidFill>
                <a:effectLst/>
                <a:latin typeface="Calibri" panose="020F0502020204030204" pitchFamily="34" charset="0"/>
              </a:rPr>
              <a:t>: Their five-person team targets specific films that align with their ideologies. </a:t>
            </a:r>
            <a:r>
              <a:rPr lang="en-US" sz="1800" b="0" i="0" u="none" strike="noStrike" err="1">
                <a:solidFill>
                  <a:srgbClr val="000000"/>
                </a:solidFill>
                <a:effectLst/>
                <a:latin typeface="Calibri" panose="020F0502020204030204" pitchFamily="34" charset="0"/>
              </a:rPr>
              <a:t>Cinefile’s</a:t>
            </a:r>
            <a:r>
              <a:rPr lang="en-US" sz="1800" b="0" i="0" u="none" strike="noStrike">
                <a:solidFill>
                  <a:srgbClr val="000000"/>
                </a:solidFill>
                <a:effectLst/>
                <a:latin typeface="Calibri" panose="020F0502020204030204" pitchFamily="34" charset="0"/>
              </a:rPr>
              <a:t> selective content behavior is driven by how oversupply on all fronts leads to disorientation, causing useless spending and wasted time on second- and third-rate movies.</a:t>
            </a:r>
            <a:endParaRPr lang="en-US" b="0">
              <a:effectLst/>
            </a:endParaRPr>
          </a:p>
          <a:p>
            <a:r>
              <a:rPr lang="en-US" sz="1800" b="1" i="0" u="none" strike="noStrike">
                <a:solidFill>
                  <a:srgbClr val="000000"/>
                </a:solidFill>
                <a:effectLst/>
                <a:latin typeface="Calibri"/>
                <a:cs typeface="Calibri"/>
              </a:rPr>
              <a:t>Localized Relationship Sourcing</a:t>
            </a:r>
            <a:r>
              <a:rPr lang="en-US" sz="1800" b="0" i="0" u="none" strike="noStrike">
                <a:solidFill>
                  <a:srgbClr val="000000"/>
                </a:solidFill>
                <a:effectLst/>
                <a:latin typeface="Calibri"/>
                <a:cs typeface="Calibri"/>
              </a:rPr>
              <a:t>: Out of their 700 films, they have managed to supply their customers with 200 </a:t>
            </a:r>
            <a:r>
              <a:rPr lang="en-US" sz="1800">
                <a:solidFill>
                  <a:srgbClr val="000000"/>
                </a:solidFill>
                <a:latin typeface="Calibri"/>
                <a:cs typeface="Calibri"/>
              </a:rPr>
              <a:t>Swiss movies</a:t>
            </a:r>
            <a:r>
              <a:rPr lang="en-US" sz="1800" b="0" i="0" u="none" strike="noStrike">
                <a:solidFill>
                  <a:srgbClr val="000000"/>
                </a:solidFill>
                <a:effectLst/>
                <a:latin typeface="Calibri"/>
                <a:cs typeface="Calibri"/>
              </a:rPr>
              <a:t>. This demonstrates how </a:t>
            </a:r>
            <a:r>
              <a:rPr lang="en-US" sz="1800" b="0" i="0" u="none" strike="noStrike" err="1">
                <a:solidFill>
                  <a:srgbClr val="000000"/>
                </a:solidFill>
                <a:effectLst/>
                <a:latin typeface="Calibri"/>
                <a:cs typeface="Calibri"/>
              </a:rPr>
              <a:t>Cinefile</a:t>
            </a:r>
            <a:r>
              <a:rPr lang="en-US" sz="1800" b="0" i="0" u="none" strike="noStrike">
                <a:solidFill>
                  <a:srgbClr val="000000"/>
                </a:solidFill>
                <a:effectLst/>
                <a:latin typeface="Calibri"/>
                <a:cs typeface="Calibri"/>
              </a:rPr>
              <a:t> targets small and independent local producers in which they have strong relationships. As their website mentioned, they obtain streaming content from independent and small producers who do not make the cut by the big players.</a:t>
            </a:r>
          </a:p>
          <a:p>
            <a:endParaRPr lang="en-US" sz="1800" b="0" i="0" u="none" strike="noStrike">
              <a:solidFill>
                <a:srgbClr val="000000"/>
              </a:solidFill>
              <a:effectLst/>
              <a:latin typeface="Calibri" panose="020F0502020204030204" pitchFamily="34" charset="0"/>
            </a:endParaRPr>
          </a:p>
          <a:p>
            <a:pPr marL="285750" indent="-285750" fontAlgn="t">
              <a:buFont typeface="Arial" panose="020B0604020202020204" pitchFamily="34" charset="0"/>
              <a:buChar char="•"/>
            </a:pPr>
            <a:r>
              <a:rPr lang="en-US" sz="1200">
                <a:solidFill>
                  <a:srgbClr val="000000"/>
                </a:solidFill>
                <a:latin typeface="Arial" panose="020B0604020202020204" pitchFamily="34" charset="0"/>
                <a:cs typeface="Arial" panose="020B0604020202020204" pitchFamily="34" charset="0"/>
              </a:rPr>
              <a:t>CEO Incorporates Direct Customer Feedback</a:t>
            </a:r>
          </a:p>
          <a:p>
            <a:pPr marL="285750" indent="-285750" fontAlgn="t">
              <a:buFont typeface="Arial" panose="020B0604020202020204" pitchFamily="34" charset="0"/>
              <a:buChar char="•"/>
            </a:pPr>
            <a:r>
              <a:rPr lang="en-US" sz="1200">
                <a:solidFill>
                  <a:srgbClr val="000000"/>
                </a:solidFill>
                <a:latin typeface="Arial" panose="020B0604020202020204" pitchFamily="34" charset="0"/>
                <a:cs typeface="Arial" panose="020B0604020202020204" pitchFamily="34" charset="0"/>
              </a:rPr>
              <a:t>Minimizes Customer Search Time for Lower-Quality Films</a:t>
            </a:r>
          </a:p>
          <a:p>
            <a:pPr marL="285750" indent="-285750" algn="l" rtl="0" eaLnBrk="1" fontAlgn="t" latinLnBrk="0" hangingPunct="1">
              <a:spcBef>
                <a:spcPts val="0"/>
              </a:spcBef>
              <a:spcAft>
                <a:spcPts val="0"/>
              </a:spcAft>
              <a:buFont typeface="Arial" panose="020B0604020202020204" pitchFamily="34" charset="0"/>
              <a:buChar char="•"/>
            </a:pPr>
            <a:r>
              <a:rPr lang="en-US" sz="1200" i="0" u="none" strike="noStrike" kern="1200">
                <a:solidFill>
                  <a:srgbClr val="FF0000"/>
                </a:solidFill>
                <a:effectLst/>
                <a:latin typeface="Arial" panose="020B0604020202020204" pitchFamily="34" charset="0"/>
                <a:cs typeface="Arial" panose="020B0604020202020204" pitchFamily="34" charset="0"/>
              </a:rPr>
              <a:t>Established Reputation</a:t>
            </a:r>
            <a:endParaRPr lang="en-US" sz="1200" i="0" u="none" strike="noStrike">
              <a:solidFill>
                <a:srgbClr val="FF0000"/>
              </a:solidFill>
              <a:effectLst/>
              <a:latin typeface="Arial" panose="020B0604020202020204" pitchFamily="34" charset="0"/>
            </a:endParaRPr>
          </a:p>
          <a:p>
            <a:pPr marL="285750" indent="-285750" algn="l" rtl="0" eaLnBrk="1" fontAlgn="t" latinLnBrk="0" hangingPunct="1">
              <a:spcBef>
                <a:spcPts val="0"/>
              </a:spcBef>
              <a:spcAft>
                <a:spcPts val="0"/>
              </a:spcAft>
              <a:buFont typeface="Arial" panose="020B0604020202020204" pitchFamily="34" charset="0"/>
              <a:buChar char="•"/>
            </a:pPr>
            <a:r>
              <a:rPr lang="en-US" sz="1200" i="0" u="none" strike="noStrike" kern="1200">
                <a:solidFill>
                  <a:srgbClr val="FF0000"/>
                </a:solidFill>
                <a:effectLst/>
                <a:latin typeface="Arial" panose="020B0604020202020204" pitchFamily="34" charset="0"/>
                <a:cs typeface="Arial" panose="020B0604020202020204" pitchFamily="34" charset="0"/>
              </a:rPr>
              <a:t>Diverse Genre and Quality Associations</a:t>
            </a:r>
          </a:p>
          <a:p>
            <a:pPr marL="285750" marR="0" lvl="0" indent="-285750" algn="l" defTabSz="914400" rtl="0" eaLnBrk="1" fontAlgn="t" latinLnBrk="0" hangingPunct="1">
              <a:lnSpc>
                <a:spcPct val="100000"/>
              </a:lnSpc>
              <a:spcBef>
                <a:spcPts val="0"/>
              </a:spcBef>
              <a:spcAft>
                <a:spcPts val="0"/>
              </a:spcAft>
              <a:buClrTx/>
              <a:buSzTx/>
              <a:buFont typeface="Arial" panose="020B0604020202020204" pitchFamily="34" charset="0"/>
              <a:buChar char="•"/>
              <a:tabLst/>
              <a:defRPr/>
            </a:pPr>
            <a:r>
              <a:rPr lang="en-US" sz="1200" i="0" u="none" strike="noStrike" kern="1200">
                <a:solidFill>
                  <a:srgbClr val="000000"/>
                </a:solidFill>
                <a:effectLst/>
                <a:latin typeface="Arial" panose="020B0604020202020204" pitchFamily="34" charset="0"/>
                <a:cs typeface="Arial" panose="020B0604020202020204" pitchFamily="34" charset="0"/>
              </a:rPr>
              <a:t>Data Ownership for Targeted Film Promotion</a:t>
            </a:r>
          </a:p>
          <a:p>
            <a:pPr marL="285750" indent="-285750" algn="l" rtl="0" eaLnBrk="1" fontAlgn="t" latinLnBrk="0" hangingPunct="1">
              <a:spcBef>
                <a:spcPts val="0"/>
              </a:spcBef>
              <a:spcAft>
                <a:spcPts val="0"/>
              </a:spcAft>
              <a:buFont typeface="Arial" panose="020B0604020202020204" pitchFamily="34" charset="0"/>
              <a:buChar char="•"/>
            </a:pPr>
            <a:endParaRPr lang="en-US" sz="1200" i="0" u="none" strike="noStrike">
              <a:solidFill>
                <a:srgbClr val="FF0000"/>
              </a:solidFill>
              <a:effectLst/>
              <a:latin typeface="Arial" panose="020B0604020202020204" pitchFamily="34" charset="0"/>
            </a:endParaRPr>
          </a:p>
          <a:p>
            <a:endParaRPr lang="en-US" b="1"/>
          </a:p>
        </p:txBody>
      </p:sp>
      <p:sp>
        <p:nvSpPr>
          <p:cNvPr id="4" name="Slide Number Placeholder 3"/>
          <p:cNvSpPr>
            <a:spLocks noGrp="1"/>
          </p:cNvSpPr>
          <p:nvPr>
            <p:ph type="sldNum" sz="quarter" idx="5"/>
          </p:nvPr>
        </p:nvSpPr>
        <p:spPr/>
        <p:txBody>
          <a:bodyPr/>
          <a:lstStyle/>
          <a:p>
            <a:fld id="{D678F5FD-0D06-4F31-AECE-EFCEED17CD4D}" type="slidenum">
              <a:rPr lang="en-US" smtClean="0"/>
              <a:t>14</a:t>
            </a:fld>
            <a:endParaRPr lang="en-US"/>
          </a:p>
        </p:txBody>
      </p:sp>
    </p:spTree>
    <p:extLst>
      <p:ext uri="{BB962C8B-B14F-4D97-AF65-F5344CB8AC3E}">
        <p14:creationId xmlns:p14="http://schemas.microsoft.com/office/powerpoint/2010/main" val="10776119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Thank you Emily in addition to the previous sections we will also do a Value attributes analysis to see which aspects of  streaming do consumers value the most and then propose a new entry company to this sector</a:t>
            </a:r>
          </a:p>
        </p:txBody>
      </p:sp>
      <p:sp>
        <p:nvSpPr>
          <p:cNvPr id="4" name="Slide Number Placeholder 3"/>
          <p:cNvSpPr>
            <a:spLocks noGrp="1"/>
          </p:cNvSpPr>
          <p:nvPr>
            <p:ph type="sldNum" sz="quarter" idx="5"/>
          </p:nvPr>
        </p:nvSpPr>
        <p:spPr/>
        <p:txBody>
          <a:bodyPr/>
          <a:lstStyle/>
          <a:p>
            <a:fld id="{D678F5FD-0D06-4F31-AECE-EFCEED17CD4D}" type="slidenum">
              <a:rPr lang="en-US" smtClean="0"/>
              <a:t>15</a:t>
            </a:fld>
            <a:endParaRPr lang="en-US"/>
          </a:p>
        </p:txBody>
      </p:sp>
    </p:spTree>
    <p:extLst>
      <p:ext uri="{BB962C8B-B14F-4D97-AF65-F5344CB8AC3E}">
        <p14:creationId xmlns:p14="http://schemas.microsoft.com/office/powerpoint/2010/main" val="9426984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From our analysis of the various attributes we have identified the following:</a:t>
            </a:r>
          </a:p>
          <a:p>
            <a:r>
              <a:rPr lang="en-US"/>
              <a:t>Low price</a:t>
            </a:r>
          </a:p>
          <a:p>
            <a:r>
              <a:rPr lang="en-US"/>
              <a:t>Content</a:t>
            </a:r>
          </a:p>
          <a:p>
            <a:r>
              <a:rPr lang="en-US"/>
              <a:t>Speed of availability which refers to how fast movies or series are available in a medium or platform to be distributed to consumers</a:t>
            </a:r>
          </a:p>
          <a:p>
            <a:r>
              <a:rPr lang="en-US"/>
              <a:t>With Device/application we refer to where the platform can be accessed, such as websites, mobile phone apps or smart TVs</a:t>
            </a:r>
          </a:p>
          <a:p>
            <a:r>
              <a:rPr lang="en-US"/>
              <a:t>Original language is regarding the various translation of content in multiple languages</a:t>
            </a:r>
          </a:p>
          <a:p>
            <a:r>
              <a:rPr lang="en-US"/>
              <a:t>Ease of use is with regards to the interface and the navigation within the app or website </a:t>
            </a:r>
          </a:p>
          <a:p>
            <a:r>
              <a:rPr lang="en-US"/>
              <a:t>and content information &amp; attributes is information such as ratings or critiques by movie enthusiasts or reviews and comments by other consumers as well as data about the film’s genre and or actors</a:t>
            </a:r>
          </a:p>
          <a:p>
            <a:endParaRPr lang="en-US"/>
          </a:p>
          <a:p>
            <a:r>
              <a:rPr lang="en-US"/>
              <a:t>As we can see the industry leaders are rather high in many of these aspects with exception to speed of availability as we know from our conversation with </a:t>
            </a:r>
            <a:r>
              <a:rPr lang="en-US" err="1"/>
              <a:t>Cinefile</a:t>
            </a:r>
            <a:r>
              <a:rPr lang="en-US"/>
              <a:t> CEO that streaming platforms are usually last to receive rights to transmit and ease of use can be improved in many applications as it is not so easy to navigate </a:t>
            </a:r>
          </a:p>
        </p:txBody>
      </p:sp>
      <p:sp>
        <p:nvSpPr>
          <p:cNvPr id="4" name="Slide Number Placeholder 3"/>
          <p:cNvSpPr>
            <a:spLocks noGrp="1"/>
          </p:cNvSpPr>
          <p:nvPr>
            <p:ph type="sldNum" sz="quarter" idx="5"/>
          </p:nvPr>
        </p:nvSpPr>
        <p:spPr/>
        <p:txBody>
          <a:bodyPr/>
          <a:lstStyle/>
          <a:p>
            <a:fld id="{D678F5FD-0D06-4F31-AECE-EFCEED17CD4D}" type="slidenum">
              <a:rPr lang="en-US" smtClean="0"/>
              <a:t>16</a:t>
            </a:fld>
            <a:endParaRPr lang="en-US"/>
          </a:p>
        </p:txBody>
      </p:sp>
    </p:spTree>
    <p:extLst>
      <p:ext uri="{BB962C8B-B14F-4D97-AF65-F5344CB8AC3E}">
        <p14:creationId xmlns:p14="http://schemas.microsoft.com/office/powerpoint/2010/main" val="31913821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Having said the previous, our proposal for a new competitor in the SVOD market is Momentum a streaming platform specializing in enabling interactivity of its users within the app as well as promoting more usage through rewards </a:t>
            </a:r>
          </a:p>
        </p:txBody>
      </p:sp>
      <p:sp>
        <p:nvSpPr>
          <p:cNvPr id="4" name="Slide Number Placeholder 3"/>
          <p:cNvSpPr>
            <a:spLocks noGrp="1"/>
          </p:cNvSpPr>
          <p:nvPr>
            <p:ph type="sldNum" sz="quarter" idx="5"/>
          </p:nvPr>
        </p:nvSpPr>
        <p:spPr/>
        <p:txBody>
          <a:bodyPr/>
          <a:lstStyle/>
          <a:p>
            <a:fld id="{D678F5FD-0D06-4F31-AECE-EFCEED17CD4D}" type="slidenum">
              <a:rPr lang="en-US" smtClean="0"/>
              <a:t>17</a:t>
            </a:fld>
            <a:endParaRPr lang="en-US"/>
          </a:p>
        </p:txBody>
      </p:sp>
    </p:spTree>
    <p:extLst>
      <p:ext uri="{BB962C8B-B14F-4D97-AF65-F5344CB8AC3E}">
        <p14:creationId xmlns:p14="http://schemas.microsoft.com/office/powerpoint/2010/main" val="2410414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how do we enable interactivity? The service will consist of a similar streaming platform as the major competitors with the added value that you can comment during the streaming of the show allowing for communication in real time to talk about others about the show you are watching. </a:t>
            </a:r>
          </a:p>
          <a:p>
            <a:endParaRPr lang="en-US"/>
          </a:p>
          <a:p>
            <a:r>
              <a:rPr lang="en-US"/>
              <a:t>Various channels can be created with different people to see a particular show, they can be a regular scheduled cadence to see a new TV series or a one off event on a weekend. </a:t>
            </a:r>
            <a:endParaRPr lang="en-US">
              <a:cs typeface="Calibri"/>
            </a:endParaRPr>
          </a:p>
          <a:p>
            <a:endParaRPr lang="en-US"/>
          </a:p>
          <a:p>
            <a:r>
              <a:rPr lang="en-US"/>
              <a:t>Additionally we will enable people to share these comments with anyone so public figures, influencers or movie critics can share their thoughts about what they’re watching. </a:t>
            </a:r>
            <a:endParaRPr lang="en-US">
              <a:cs typeface="Calibri"/>
            </a:endParaRPr>
          </a:p>
          <a:p>
            <a:endParaRPr lang="en-US"/>
          </a:p>
          <a:p>
            <a:r>
              <a:rPr lang="en-US"/>
              <a:t>We will reward points for time watched and incentivize large gatherings so people can really benefit from using our platform. </a:t>
            </a:r>
          </a:p>
          <a:p>
            <a:endParaRPr lang="en-US">
              <a:cs typeface="Calibri"/>
            </a:endParaRPr>
          </a:p>
          <a:p>
            <a:endParaRPr lang="en-US">
              <a:cs typeface="Calibri"/>
            </a:endParaRPr>
          </a:p>
          <a:p>
            <a:pPr indent="-305435">
              <a:lnSpc>
                <a:spcPct val="120000"/>
              </a:lnSpc>
            </a:pPr>
            <a:r>
              <a:rPr lang="en-US" b="1"/>
              <a:t>Company Description</a:t>
            </a:r>
            <a:endParaRPr lang="en-US"/>
          </a:p>
          <a:p>
            <a:pPr indent="-305435">
              <a:lnSpc>
                <a:spcPct val="120000"/>
              </a:lnSpc>
            </a:pPr>
            <a:r>
              <a:rPr lang="en-US"/>
              <a:t>Momentum redefines SVOD standards by seamlessly blending innovation and technology, offering a unique synergy that captivates users in an immersive live entertainment environment. Our platform stands out by fostering interactivity and giving back through a rewards program, promising an engaging and rewarding entertainment experience that goes beyond expectations.</a:t>
            </a:r>
          </a:p>
          <a:p>
            <a:pPr indent="-305435">
              <a:lnSpc>
                <a:spcPct val="120000"/>
              </a:lnSpc>
            </a:pPr>
            <a:endParaRPr lang="en-US"/>
          </a:p>
          <a:p>
            <a:pPr indent="-305435">
              <a:lnSpc>
                <a:spcPct val="120000"/>
              </a:lnSpc>
            </a:pPr>
            <a:endParaRPr lang="en-US"/>
          </a:p>
          <a:p>
            <a:pPr indent="-305435">
              <a:lnSpc>
                <a:spcPct val="120000"/>
              </a:lnSpc>
            </a:pPr>
            <a:r>
              <a:rPr lang="en-US" b="1"/>
              <a:t>Strategic Advantage</a:t>
            </a:r>
            <a:endParaRPr lang="en-US"/>
          </a:p>
          <a:p>
            <a:pPr indent="-305435">
              <a:lnSpc>
                <a:spcPct val="120000"/>
              </a:lnSpc>
            </a:pPr>
            <a:r>
              <a:rPr lang="en-US"/>
              <a:t>Momentum's strategic advantage lies in leveraging technology to introduce new value attributes. We prioritize interactivity, connecting users through our platform, and incentivize engagement with a rewards program, setting new standards in the streaming service market.</a:t>
            </a:r>
            <a:endParaRPr lang="en-US">
              <a:cs typeface="Calibri" panose="020F0502020204030204"/>
            </a:endParaRPr>
          </a:p>
        </p:txBody>
      </p:sp>
      <p:sp>
        <p:nvSpPr>
          <p:cNvPr id="4" name="Slide Number Placeholder 3"/>
          <p:cNvSpPr>
            <a:spLocks noGrp="1"/>
          </p:cNvSpPr>
          <p:nvPr>
            <p:ph type="sldNum" sz="quarter" idx="5"/>
          </p:nvPr>
        </p:nvSpPr>
        <p:spPr/>
        <p:txBody>
          <a:bodyPr/>
          <a:lstStyle/>
          <a:p>
            <a:fld id="{D678F5FD-0D06-4F31-AECE-EFCEED17CD4D}" type="slidenum">
              <a:rPr lang="en-US" smtClean="0"/>
              <a:t>18</a:t>
            </a:fld>
            <a:endParaRPr lang="en-US"/>
          </a:p>
        </p:txBody>
      </p:sp>
    </p:spTree>
    <p:extLst>
      <p:ext uri="{BB962C8B-B14F-4D97-AF65-F5344CB8AC3E}">
        <p14:creationId xmlns:p14="http://schemas.microsoft.com/office/powerpoint/2010/main" val="22137604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target market will be digitally engaged tech savvy customers with interest in watching content with friends. However, there is no need to always be in groups, as you can also watch on your own. </a:t>
            </a:r>
          </a:p>
          <a:p>
            <a:endParaRPr lang="en-US"/>
          </a:p>
          <a:p>
            <a:r>
              <a:rPr lang="en-US"/>
              <a:t>As a getting people together at the same time can also become complicated, our go-to-market strategy involves offering quarterly TVOD model where you pay the right to watch a certain show and have up to 3 months to watch it with others.  </a:t>
            </a:r>
          </a:p>
          <a:p>
            <a:endParaRPr lang="en-US"/>
          </a:p>
          <a:p>
            <a:r>
              <a:rPr lang="en-US"/>
              <a:t>With this we can now compare to the value attributes of the industry for which I will pass it on to Ryan. </a:t>
            </a:r>
          </a:p>
          <a:p>
            <a:endParaRPr lang="en-US"/>
          </a:p>
        </p:txBody>
      </p:sp>
      <p:sp>
        <p:nvSpPr>
          <p:cNvPr id="4" name="Slide Number Placeholder 3"/>
          <p:cNvSpPr>
            <a:spLocks noGrp="1"/>
          </p:cNvSpPr>
          <p:nvPr>
            <p:ph type="sldNum" sz="quarter" idx="5"/>
          </p:nvPr>
        </p:nvSpPr>
        <p:spPr/>
        <p:txBody>
          <a:bodyPr/>
          <a:lstStyle/>
          <a:p>
            <a:fld id="{D678F5FD-0D06-4F31-AECE-EFCEED17CD4D}" type="slidenum">
              <a:rPr lang="en-US" smtClean="0"/>
              <a:t>19</a:t>
            </a:fld>
            <a:endParaRPr lang="en-US"/>
          </a:p>
        </p:txBody>
      </p:sp>
    </p:spTree>
    <p:extLst>
      <p:ext uri="{BB962C8B-B14F-4D97-AF65-F5344CB8AC3E}">
        <p14:creationId xmlns:p14="http://schemas.microsoft.com/office/powerpoint/2010/main" val="2781765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compete I the </a:t>
            </a:r>
            <a:r>
              <a:rPr lang="en-US" err="1"/>
              <a:t>SVod</a:t>
            </a:r>
            <a:r>
              <a:rPr lang="en-US"/>
              <a:t> market and to be a sustainable company over time as mention earlier   we decide to differentiate ourselves. </a:t>
            </a:r>
          </a:p>
          <a:p>
            <a:r>
              <a:rPr lang="en-US"/>
              <a:t>The first attribute is price we have no choice as a new entrant  to have higher price than the big players. we can’t compete with the big players and their « unlimited </a:t>
            </a:r>
            <a:r>
              <a:rPr lang="en-US" err="1"/>
              <a:t>ressources</a:t>
            </a:r>
            <a:r>
              <a:rPr lang="en-US"/>
              <a:t> »</a:t>
            </a:r>
          </a:p>
          <a:p>
            <a:r>
              <a:rPr lang="en-US"/>
              <a:t>At the end our higher price will result in a lower value for the customer </a:t>
            </a:r>
            <a:endParaRPr lang="en-US">
              <a:cs typeface="Calibri"/>
            </a:endParaRPr>
          </a:p>
          <a:p>
            <a:br>
              <a:rPr lang="en-US"/>
            </a:br>
            <a:endParaRPr lang="en-US"/>
          </a:p>
          <a:p>
            <a:r>
              <a:rPr lang="en-US"/>
              <a:t>We also have to reduce the content, we cannot have the same amount of  content as big players , we need to concentrate only Tv series because we don’t have enough resources to have Movies also. This goes in hand  with the speed of availability. Big companies pay perineum price  to get privileged access before anyone else. We can’t afford that so we must reduce this 2 attributes and have lower value form the customer </a:t>
            </a:r>
            <a:endParaRPr lang="en-US">
              <a:cs typeface="Calibri" panose="020F0502020204030204"/>
            </a:endParaRPr>
          </a:p>
          <a:p>
            <a:br>
              <a:rPr lang="en-US"/>
            </a:br>
            <a:endParaRPr lang="en-US"/>
          </a:p>
          <a:p>
            <a:r>
              <a:rPr lang="en-US"/>
              <a:t>We also reduce the device on which we can see the Momentum. We believe that we do not need it on all the device. Since our </a:t>
            </a:r>
            <a:r>
              <a:rPr lang="en-US" err="1"/>
              <a:t>Startegy</a:t>
            </a:r>
            <a:r>
              <a:rPr lang="en-US"/>
              <a:t> is different we find it important only to put it on computer, it is easier to type and interact in live. </a:t>
            </a:r>
            <a:endParaRPr lang="en-US">
              <a:cs typeface="Calibri"/>
            </a:endParaRPr>
          </a:p>
          <a:p>
            <a:r>
              <a:rPr lang="en-US"/>
              <a:t>TV or smartphone are not adapted to have interaction keeping the same quality or ease of use. </a:t>
            </a:r>
            <a:endParaRPr lang="en-US">
              <a:cs typeface="Calibri"/>
            </a:endParaRPr>
          </a:p>
          <a:p>
            <a:br>
              <a:rPr lang="en-US"/>
            </a:br>
            <a:endParaRPr lang="en-US"/>
          </a:p>
          <a:p>
            <a:r>
              <a:rPr lang="en-US"/>
              <a:t>We must eliminate also the languages, we find in not important to have many languages since we want one common language for people to interact together. This could help people also to interact on famous quotes. </a:t>
            </a:r>
            <a:endParaRPr lang="en-US">
              <a:cs typeface="Calibri" panose="020F0502020204030204"/>
            </a:endParaRPr>
          </a:p>
          <a:p>
            <a:br>
              <a:rPr lang="en-US"/>
            </a:br>
            <a:endParaRPr lang="en-US"/>
          </a:p>
          <a:p>
            <a:r>
              <a:rPr lang="en-US"/>
              <a:t>We want to increase Momentum attributes compared to big player on </a:t>
            </a:r>
            <a:r>
              <a:rPr lang="en-US" err="1"/>
              <a:t>certains</a:t>
            </a:r>
            <a:r>
              <a:rPr lang="en-US"/>
              <a:t> aspect that are not too much </a:t>
            </a:r>
            <a:r>
              <a:rPr lang="en-US" err="1"/>
              <a:t>ressources</a:t>
            </a:r>
            <a:r>
              <a:rPr lang="en-US"/>
              <a:t> demanding. Since our budget is more limited </a:t>
            </a:r>
            <a:endParaRPr lang="en-US">
              <a:cs typeface="Calibri"/>
            </a:endParaRPr>
          </a:p>
          <a:p>
            <a:r>
              <a:rPr lang="en-US"/>
              <a:t>we can improve on the ease of use. Doing it on only one device make it us easy to improve it. We do not need to </a:t>
            </a:r>
            <a:r>
              <a:rPr lang="en-US" err="1"/>
              <a:t>to</a:t>
            </a:r>
            <a:r>
              <a:rPr lang="en-US"/>
              <a:t> adapt it to different device and we can make it easier to use. </a:t>
            </a:r>
            <a:endParaRPr lang="en-US">
              <a:cs typeface="Calibri"/>
            </a:endParaRPr>
          </a:p>
          <a:p>
            <a:r>
              <a:rPr lang="en-US"/>
              <a:t>Also </a:t>
            </a:r>
            <a:endParaRPr lang="en-US">
              <a:cs typeface="Calibri"/>
            </a:endParaRPr>
          </a:p>
          <a:p>
            <a:r>
              <a:rPr lang="en-US"/>
              <a:t>Like Cine file did we want to concentrate on giving more information about the TV series  and more ratings.  We want something more elaborate and informative for our users . </a:t>
            </a:r>
            <a:endParaRPr lang="en-US">
              <a:cs typeface="Calibri"/>
            </a:endParaRPr>
          </a:p>
          <a:p>
            <a:r>
              <a:rPr lang="en-US"/>
              <a:t>This 2 will result in higher customer value compared to the big players </a:t>
            </a:r>
            <a:endParaRPr lang="en-US">
              <a:cs typeface="Calibri"/>
            </a:endParaRPr>
          </a:p>
          <a:p>
            <a:br>
              <a:rPr lang="en-US"/>
            </a:br>
            <a:endParaRPr lang="en-US"/>
          </a:p>
          <a:p>
            <a:r>
              <a:rPr lang="en-US"/>
              <a:t>At the end what differentiate ourselves on aspect that no one have </a:t>
            </a:r>
            <a:endParaRPr lang="en-US">
              <a:cs typeface="Calibri" panose="020F0502020204030204"/>
            </a:endParaRPr>
          </a:p>
          <a:p>
            <a:r>
              <a:rPr lang="en-US"/>
              <a:t> First of all as mentioned before we want to do a reward program to us best subscribers. The more you watch the more you are rewarded. We have the </a:t>
            </a:r>
            <a:r>
              <a:rPr lang="en-US" err="1"/>
              <a:t>phylospy</a:t>
            </a:r>
            <a:r>
              <a:rPr lang="en-US"/>
              <a:t> to give back to people who gives us the most.  </a:t>
            </a:r>
            <a:endParaRPr lang="en-US">
              <a:cs typeface="Calibri"/>
            </a:endParaRPr>
          </a:p>
          <a:p>
            <a:br>
              <a:rPr lang="en-US"/>
            </a:br>
            <a:endParaRPr lang="en-US"/>
          </a:p>
          <a:p>
            <a:r>
              <a:rPr lang="en-US"/>
              <a:t>The second point is the interactive part. We know it is something new we want to bring. </a:t>
            </a:r>
            <a:endParaRPr lang="en-US">
              <a:cs typeface="Calibri" panose="020F0502020204030204"/>
            </a:endParaRPr>
          </a:p>
          <a:p>
            <a:r>
              <a:rPr lang="en-US"/>
              <a:t>we want our different subscribers to be able to communicate while watching the series on our platform.  It will be like watching a series together even if they are physically not together.</a:t>
            </a:r>
            <a:endParaRPr lang="en-US">
              <a:cs typeface="Calibri" panose="020F0502020204030204"/>
            </a:endParaRPr>
          </a:p>
          <a:p>
            <a:br>
              <a:rPr lang="en-US"/>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D678F5FD-0D06-4F31-AECE-EFCEED17CD4D}" type="slidenum">
              <a:rPr lang="en-US" smtClean="0"/>
              <a:t>20</a:t>
            </a:fld>
            <a:endParaRPr lang="en-US"/>
          </a:p>
        </p:txBody>
      </p:sp>
    </p:spTree>
    <p:extLst>
      <p:ext uri="{BB962C8B-B14F-4D97-AF65-F5344CB8AC3E}">
        <p14:creationId xmlns:p14="http://schemas.microsoft.com/office/powerpoint/2010/main" val="2589706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We conducted</a:t>
            </a:r>
            <a:endParaRPr lang="en-US"/>
          </a:p>
        </p:txBody>
      </p:sp>
      <p:sp>
        <p:nvSpPr>
          <p:cNvPr id="4" name="Slide Number Placeholder 3"/>
          <p:cNvSpPr>
            <a:spLocks noGrp="1"/>
          </p:cNvSpPr>
          <p:nvPr>
            <p:ph type="sldNum" sz="quarter" idx="5"/>
          </p:nvPr>
        </p:nvSpPr>
        <p:spPr/>
        <p:txBody>
          <a:bodyPr/>
          <a:lstStyle/>
          <a:p>
            <a:fld id="{D678F5FD-0D06-4F31-AECE-EFCEED17CD4D}" type="slidenum">
              <a:rPr lang="en-US" smtClean="0"/>
              <a:t>2</a:t>
            </a:fld>
            <a:endParaRPr lang="en-US"/>
          </a:p>
        </p:txBody>
      </p:sp>
    </p:spTree>
    <p:extLst>
      <p:ext uri="{BB962C8B-B14F-4D97-AF65-F5344CB8AC3E}">
        <p14:creationId xmlns:p14="http://schemas.microsoft.com/office/powerpoint/2010/main" val="41967670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78F5FD-0D06-4F31-AECE-EFCEED17CD4D}" type="slidenum">
              <a:rPr lang="en-US" smtClean="0"/>
              <a:t>23</a:t>
            </a:fld>
            <a:endParaRPr lang="en-US"/>
          </a:p>
        </p:txBody>
      </p:sp>
    </p:spTree>
    <p:extLst>
      <p:ext uri="{BB962C8B-B14F-4D97-AF65-F5344CB8AC3E}">
        <p14:creationId xmlns:p14="http://schemas.microsoft.com/office/powerpoint/2010/main" val="7256251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78F5FD-0D06-4F31-AECE-EFCEED17CD4D}" type="slidenum">
              <a:rPr lang="en-US" smtClean="0"/>
              <a:t>26</a:t>
            </a:fld>
            <a:endParaRPr lang="en-US"/>
          </a:p>
        </p:txBody>
      </p:sp>
    </p:spTree>
    <p:extLst>
      <p:ext uri="{BB962C8B-B14F-4D97-AF65-F5344CB8AC3E}">
        <p14:creationId xmlns:p14="http://schemas.microsoft.com/office/powerpoint/2010/main" val="12777312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78F5FD-0D06-4F31-AECE-EFCEED17CD4D}" type="slidenum">
              <a:rPr lang="en-US" smtClean="0"/>
              <a:t>27</a:t>
            </a:fld>
            <a:endParaRPr lang="en-US"/>
          </a:p>
        </p:txBody>
      </p:sp>
    </p:spTree>
    <p:extLst>
      <p:ext uri="{BB962C8B-B14F-4D97-AF65-F5344CB8AC3E}">
        <p14:creationId xmlns:p14="http://schemas.microsoft.com/office/powerpoint/2010/main" val="3144929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Came to the conclusion/estimated</a:t>
            </a:r>
          </a:p>
          <a:p>
            <a:r>
              <a:rPr lang="en-US">
                <a:cs typeface="Calibri"/>
              </a:rPr>
              <a:t>Starting from the ones with a negative impact on the users' power</a:t>
            </a:r>
          </a:p>
          <a:p>
            <a:r>
              <a:rPr lang="en-US">
                <a:cs typeface="Calibri"/>
              </a:rPr>
              <a:t>(-) few options to choose from also relative the low </a:t>
            </a:r>
            <a:r>
              <a:rPr lang="en-US" err="1">
                <a:cs typeface="Calibri"/>
              </a:rPr>
              <a:t>concetration</a:t>
            </a:r>
            <a:r>
              <a:rPr lang="en-US">
                <a:cs typeface="Calibri"/>
              </a:rPr>
              <a:t> of the users – users do not have the ability to influence prices nor the offered content,</a:t>
            </a:r>
          </a:p>
          <a:p>
            <a:r>
              <a:rPr lang="en-US">
                <a:cs typeface="Calibri"/>
              </a:rPr>
              <a:t>The next two are connected :</a:t>
            </a:r>
          </a:p>
          <a:p>
            <a:r>
              <a:rPr lang="en-US">
                <a:cs typeface="Calibri"/>
              </a:rPr>
              <a:t>Threat of backwards integration as these </a:t>
            </a:r>
            <a:r>
              <a:rPr lang="en-US" err="1">
                <a:cs typeface="Calibri"/>
              </a:rPr>
              <a:t>compnies</a:t>
            </a:r>
            <a:r>
              <a:rPr lang="en-US">
                <a:cs typeface="Calibri"/>
              </a:rPr>
              <a:t> </a:t>
            </a:r>
            <a:r>
              <a:rPr lang="en-US" err="1">
                <a:cs typeface="Calibri"/>
              </a:rPr>
              <a:t>wil</a:t>
            </a:r>
            <a:r>
              <a:rPr lang="en-US">
                <a:cs typeface="Calibri"/>
              </a:rPr>
              <a:t> become more and more independent in their content production  </a:t>
            </a:r>
          </a:p>
          <a:p>
            <a:r>
              <a:rPr lang="en-US">
                <a:cs typeface="Calibri"/>
              </a:rPr>
              <a:t>(+) low switching costs, variety of choice, buyer is price sensitive</a:t>
            </a:r>
          </a:p>
          <a:p>
            <a:r>
              <a:rPr lang="en-US">
                <a:cs typeface="Calibri"/>
              </a:rPr>
              <a:t>The vast offer incentivizes weak brand loyalty</a:t>
            </a:r>
          </a:p>
        </p:txBody>
      </p:sp>
      <p:sp>
        <p:nvSpPr>
          <p:cNvPr id="4" name="Slide Number Placeholder 3"/>
          <p:cNvSpPr>
            <a:spLocks noGrp="1"/>
          </p:cNvSpPr>
          <p:nvPr>
            <p:ph type="sldNum" sz="quarter" idx="5"/>
          </p:nvPr>
        </p:nvSpPr>
        <p:spPr/>
        <p:txBody>
          <a:bodyPr/>
          <a:lstStyle/>
          <a:p>
            <a:fld id="{D678F5FD-0D06-4F31-AECE-EFCEED17CD4D}" type="slidenum">
              <a:rPr lang="en-US" smtClean="0"/>
              <a:t>3</a:t>
            </a:fld>
            <a:endParaRPr lang="en-US"/>
          </a:p>
        </p:txBody>
      </p:sp>
    </p:spTree>
    <p:extLst>
      <p:ext uri="{BB962C8B-B14F-4D97-AF65-F5344CB8AC3E}">
        <p14:creationId xmlns:p14="http://schemas.microsoft.com/office/powerpoint/2010/main" val="3264625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Evaluated</a:t>
            </a:r>
          </a:p>
          <a:p>
            <a:r>
              <a:rPr lang="en-US">
                <a:cs typeface="Calibri"/>
              </a:rPr>
              <a:t>All the players that supply either the media content or the hardware/software needed</a:t>
            </a:r>
          </a:p>
          <a:p>
            <a:r>
              <a:rPr lang="en-US">
                <a:cs typeface="Calibri"/>
              </a:rPr>
              <a:t>When we look at content providers we see that forward integration many adopted a direct to customer models </a:t>
            </a:r>
          </a:p>
          <a:p>
            <a:r>
              <a:rPr lang="en-US">
                <a:cs typeface="Calibri"/>
              </a:rPr>
              <a:t>And even thse who did not they still play an important role in </a:t>
            </a:r>
            <a:r>
              <a:rPr lang="en-US" err="1">
                <a:cs typeface="Calibri"/>
              </a:rPr>
              <a:t>teh</a:t>
            </a:r>
            <a:r>
              <a:rPr lang="en-US">
                <a:cs typeface="Calibri"/>
              </a:rPr>
              <a:t> negotiations – especially if the piece of media in very sought after</a:t>
            </a:r>
          </a:p>
          <a:p>
            <a:r>
              <a:rPr lang="en-US">
                <a:cs typeface="Calibri"/>
              </a:rPr>
              <a:t>For what </a:t>
            </a:r>
            <a:r>
              <a:rPr lang="en-US" err="1">
                <a:cs typeface="Calibri"/>
              </a:rPr>
              <a:t>reards</a:t>
            </a:r>
            <a:r>
              <a:rPr lang="en-US">
                <a:cs typeface="Calibri"/>
              </a:rPr>
              <a:t> the more </a:t>
            </a:r>
            <a:r>
              <a:rPr lang="en-US" err="1">
                <a:cs typeface="Calibri"/>
              </a:rPr>
              <a:t>logstics</a:t>
            </a:r>
            <a:r>
              <a:rPr lang="en-US">
                <a:cs typeface="Calibri"/>
              </a:rPr>
              <a:t> side of thing</a:t>
            </a:r>
          </a:p>
          <a:p>
            <a:r>
              <a:rPr lang="en-US">
                <a:cs typeface="Calibri"/>
              </a:rPr>
              <a:t>(-) as mentioned before – the independence in production of content is crucial</a:t>
            </a:r>
          </a:p>
          <a:p>
            <a:r>
              <a:rPr lang="en-US">
                <a:cs typeface="Calibri"/>
              </a:rPr>
              <a:t>(+) threat of forward integration from competitors (</a:t>
            </a:r>
            <a:r>
              <a:rPr lang="en-US" err="1">
                <a:cs typeface="Calibri"/>
              </a:rPr>
              <a:t>disney</a:t>
            </a:r>
            <a:r>
              <a:rPr lang="en-US">
                <a:cs typeface="Calibri"/>
              </a:rPr>
              <a:t>) – </a:t>
            </a:r>
          </a:p>
          <a:p>
            <a:r>
              <a:rPr lang="en-US">
                <a:cs typeface="Calibri"/>
              </a:rPr>
              <a:t>Suppliers of content -&gt; afore mentioned point on independent content production</a:t>
            </a: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D678F5FD-0D06-4F31-AECE-EFCEED17CD4D}" type="slidenum">
              <a:rPr lang="en-US" smtClean="0"/>
              <a:t>4</a:t>
            </a:fld>
            <a:endParaRPr lang="en-US"/>
          </a:p>
        </p:txBody>
      </p:sp>
    </p:spTree>
    <p:extLst>
      <p:ext uri="{BB962C8B-B14F-4D97-AF65-F5344CB8AC3E}">
        <p14:creationId xmlns:p14="http://schemas.microsoft.com/office/powerpoint/2010/main" val="1387114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concluded</a:t>
            </a:r>
          </a:p>
          <a:p>
            <a:r>
              <a:rPr lang="en-US">
                <a:cs typeface="Calibri"/>
              </a:rPr>
              <a:t>(-) the threat is multifaced.....</a:t>
            </a:r>
          </a:p>
          <a:p>
            <a:r>
              <a:rPr lang="en-US">
                <a:cs typeface="Calibri"/>
              </a:rPr>
              <a:t>Generic substitution does not necessarily play a heavyweight role ...especially in a post covid society</a:t>
            </a:r>
          </a:p>
          <a:p>
            <a:r>
              <a:rPr lang="en-US">
                <a:cs typeface="Calibri"/>
              </a:rPr>
              <a:t>What we thought was worthy of mention but not necessarily a deciding fact is indirect </a:t>
            </a:r>
            <a:r>
              <a:rPr lang="en-US" err="1">
                <a:cs typeface="Calibri"/>
              </a:rPr>
              <a:t>subsitutes</a:t>
            </a:r>
            <a:r>
              <a:rPr lang="en-US">
                <a:cs typeface="Calibri"/>
              </a:rPr>
              <a:t> such as....</a:t>
            </a:r>
          </a:p>
          <a:p>
            <a:r>
              <a:rPr lang="en-US">
                <a:cs typeface="Calibri"/>
              </a:rPr>
              <a:t>Yet we must consider that the number of platforms continue to grow, increasing competition within the market</a:t>
            </a:r>
          </a:p>
          <a:p>
            <a:endParaRPr lang="en-US">
              <a:cs typeface="Calibri"/>
            </a:endParaRPr>
          </a:p>
        </p:txBody>
      </p:sp>
      <p:sp>
        <p:nvSpPr>
          <p:cNvPr id="4" name="Slide Number Placeholder 3"/>
          <p:cNvSpPr>
            <a:spLocks noGrp="1"/>
          </p:cNvSpPr>
          <p:nvPr>
            <p:ph type="sldNum" sz="quarter" idx="5"/>
          </p:nvPr>
        </p:nvSpPr>
        <p:spPr/>
        <p:txBody>
          <a:bodyPr/>
          <a:lstStyle/>
          <a:p>
            <a:fld id="{D678F5FD-0D06-4F31-AECE-EFCEED17CD4D}" type="slidenum">
              <a:rPr lang="en-US" smtClean="0"/>
              <a:t>5</a:t>
            </a:fld>
            <a:endParaRPr lang="en-US"/>
          </a:p>
        </p:txBody>
      </p:sp>
    </p:spTree>
    <p:extLst>
      <p:ext uri="{BB962C8B-B14F-4D97-AF65-F5344CB8AC3E}">
        <p14:creationId xmlns:p14="http://schemas.microsoft.com/office/powerpoint/2010/main" val="40349329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 are two significant types of factors that can lower the threat:</a:t>
            </a:r>
            <a:r>
              <a:rPr lang="en-GB"/>
              <a:t> </a:t>
            </a:r>
            <a:endParaRPr lang="en-US"/>
          </a:p>
          <a:p>
            <a:r>
              <a:rPr lang="en-US"/>
              <a:t>1.The first and also the most important factor is the Financial barriers: </a:t>
            </a:r>
            <a:r>
              <a:rPr lang="en-US" i="1"/>
              <a:t>In SVOD industry, a</a:t>
            </a:r>
            <a:r>
              <a:rPr lang="en-US"/>
              <a:t>cquiring, creating, and licensing content can involve a huge amount of financial support.</a:t>
            </a:r>
            <a:r>
              <a:rPr lang="en-GB"/>
              <a:t> </a:t>
            </a:r>
            <a:endParaRPr lang="en-US"/>
          </a:p>
          <a:p>
            <a:r>
              <a:rPr lang="en-US"/>
              <a:t>2. Other factors include Barriers based on resources and capabilities. The established companies can get the power to immediately launch the service with their own content. (E.g. Disney +, who has the franchise of  &lt;Star Wars&gt; serial movies , can produce new movies based on that easily.)</a:t>
            </a:r>
            <a:r>
              <a:rPr lang="en-GB"/>
              <a:t> </a:t>
            </a:r>
            <a:endParaRPr lang="en-US"/>
          </a:p>
          <a:p>
            <a:r>
              <a:rPr lang="en-US"/>
              <a:t> </a:t>
            </a:r>
            <a:endParaRPr lang="en-US">
              <a:cs typeface="Calibri"/>
            </a:endParaRPr>
          </a:p>
          <a:p>
            <a:r>
              <a:rPr lang="en-US"/>
              <a:t>On the other side, Streaming industry has seen an influx of new players in recent years. two reasons are listed which increase the threat:</a:t>
            </a:r>
            <a:r>
              <a:rPr lang="en-GB"/>
              <a:t> </a:t>
            </a:r>
            <a:endParaRPr lang="en-US"/>
          </a:p>
          <a:p>
            <a:r>
              <a:rPr lang="en-US"/>
              <a:t>1.Firstly, </a:t>
            </a:r>
            <a:r>
              <a:rPr lang="en-US" b="1" i="1"/>
              <a:t>Strong dependence on content.</a:t>
            </a:r>
            <a:r>
              <a:rPr lang="en-US" b="1"/>
              <a:t> </a:t>
            </a:r>
            <a:r>
              <a:rPr lang="en-US"/>
              <a:t>we can see a rise of vertical integration in the entertainment industry has led to the entry of content owners launching their own streaming platforms.</a:t>
            </a:r>
            <a:r>
              <a:rPr lang="en-GB"/>
              <a:t> </a:t>
            </a:r>
            <a:endParaRPr lang="en-US"/>
          </a:p>
          <a:p>
            <a:r>
              <a:rPr lang="en-US" b="1"/>
              <a:t>2.Secondly, Technology barrier is not that high: </a:t>
            </a:r>
            <a:r>
              <a:rPr lang="en-GB"/>
              <a:t> </a:t>
            </a:r>
            <a:endParaRPr lang="en-US"/>
          </a:p>
          <a:p>
            <a:r>
              <a:rPr lang="en-US"/>
              <a:t>      1).</a:t>
            </a:r>
            <a:r>
              <a:rPr lang="en-US" b="1"/>
              <a:t>A video streaming website is not difficult to set up</a:t>
            </a:r>
            <a:r>
              <a:rPr lang="en-GB"/>
              <a:t> </a:t>
            </a:r>
            <a:endParaRPr lang="en-US"/>
          </a:p>
          <a:p>
            <a:r>
              <a:rPr lang="en-US"/>
              <a:t>      2).</a:t>
            </a:r>
            <a:r>
              <a:rPr lang="en-US" i="1"/>
              <a:t>(Barriers to entry </a:t>
            </a:r>
            <a:r>
              <a:rPr lang="en-US"/>
              <a:t>in the streaming market are relatively low, primarily due to the availability of digital content and advancements in streaming technology)</a:t>
            </a:r>
            <a:endParaRPr lang="en-US">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D678F5FD-0D06-4F31-AECE-EFCEED17CD4D}" type="slidenum">
              <a:rPr lang="en-US" smtClean="0"/>
              <a:t>6</a:t>
            </a:fld>
            <a:endParaRPr lang="en-US"/>
          </a:p>
        </p:txBody>
      </p:sp>
    </p:spTree>
    <p:extLst>
      <p:ext uri="{BB962C8B-B14F-4D97-AF65-F5344CB8AC3E}">
        <p14:creationId xmlns:p14="http://schemas.microsoft.com/office/powerpoint/2010/main" val="31276689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COMPETITIVE RIVALRY  is estimated relatively high. </a:t>
            </a:r>
            <a:endParaRPr lang="en-US">
              <a:cs typeface="Calibri"/>
            </a:endParaRPr>
          </a:p>
          <a:p>
            <a:r>
              <a:rPr lang="en-US"/>
              <a:t>First of all, indeed we can see high degree of </a:t>
            </a:r>
            <a:r>
              <a:rPr lang="en-US" i="1"/>
              <a:t>differentiation in the industry. E.g. Netflix, Disney+,  Amazon all have differentiated content compared to others.</a:t>
            </a:r>
            <a:r>
              <a:rPr lang="en-GB"/>
              <a:t> </a:t>
            </a:r>
            <a:endParaRPr lang="en-US"/>
          </a:p>
          <a:p>
            <a:r>
              <a:rPr lang="en-US" i="1"/>
              <a:t>However, the </a:t>
            </a:r>
            <a:r>
              <a:rPr lang="en-US"/>
              <a:t>COMPETITIVE RIVALRY is still relatively high, which is based on several factors: </a:t>
            </a:r>
            <a:r>
              <a:rPr lang="en-GB"/>
              <a:t> </a:t>
            </a:r>
            <a:endParaRPr lang="en-US"/>
          </a:p>
          <a:p>
            <a:r>
              <a:rPr lang="en-US"/>
              <a:t>1. Firstly, The </a:t>
            </a:r>
            <a:r>
              <a:rPr lang="en-US" i="1"/>
              <a:t>equilibrium of forces </a:t>
            </a:r>
            <a:r>
              <a:rPr lang="en-US"/>
              <a:t>exists due to the competitive and dynamic landscape</a:t>
            </a:r>
            <a:r>
              <a:rPr lang="en-US" i="1"/>
              <a:t>: </a:t>
            </a:r>
            <a:r>
              <a:rPr lang="en-GB"/>
              <a:t> </a:t>
            </a:r>
            <a:endParaRPr lang="en-US"/>
          </a:p>
          <a:p>
            <a:r>
              <a:rPr lang="en-US"/>
              <a:t>2. Secondly, High </a:t>
            </a:r>
            <a:r>
              <a:rPr lang="en-US" i="1"/>
              <a:t>fixed costs have been spent </a:t>
            </a:r>
            <a:r>
              <a:rPr lang="en-US"/>
              <a:t>due to creation of new content, licenses, and marketing/advertising </a:t>
            </a:r>
            <a:r>
              <a:rPr lang="en-US" i="1"/>
              <a:t>.</a:t>
            </a:r>
            <a:r>
              <a:rPr lang="en-GB"/>
              <a:t> </a:t>
            </a:r>
            <a:endParaRPr lang="en-US"/>
          </a:p>
          <a:p>
            <a:r>
              <a:rPr lang="en-US" b="1" i="1"/>
              <a:t>3. finally, although </a:t>
            </a:r>
            <a:r>
              <a:rPr lang="en-US" b="1"/>
              <a:t>SVOD industry was experiencing a high growth rate , this rate is decreased recently.</a:t>
            </a:r>
            <a:endParaRPr lang="en-US" b="1">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D678F5FD-0D06-4F31-AECE-EFCEED17CD4D}" type="slidenum">
              <a:rPr lang="en-US" smtClean="0"/>
              <a:t>7</a:t>
            </a:fld>
            <a:endParaRPr lang="en-US"/>
          </a:p>
        </p:txBody>
      </p:sp>
    </p:spTree>
    <p:extLst>
      <p:ext uri="{BB962C8B-B14F-4D97-AF65-F5344CB8AC3E}">
        <p14:creationId xmlns:p14="http://schemas.microsoft.com/office/powerpoint/2010/main" val="26570284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1.we can see In the left figure, from 2017-2020, the average increasing Rate is above 50%. However, in resent two years, it is reduced to 2%, which can increase the intensity of competition. </a:t>
            </a:r>
          </a:p>
          <a:p>
            <a:r>
              <a:rPr lang="en-US"/>
              <a:t>2.the right figure shows the market share of SVOD industry in Switzerland. Big international player in the market, like </a:t>
            </a:r>
            <a:r>
              <a:rPr lang="en-US" err="1"/>
              <a:t>netflix</a:t>
            </a:r>
            <a:r>
              <a:rPr lang="en-US"/>
              <a:t> and Disney +, take the greatest market shares.</a:t>
            </a:r>
            <a:endParaRPr lang="en-US">
              <a:cs typeface="Calibri"/>
            </a:endParaRPr>
          </a:p>
          <a:p>
            <a:endParaRPr lang="en-US">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D678F5FD-0D06-4F31-AECE-EFCEED17CD4D}" type="slidenum">
              <a:rPr lang="en-US" smtClean="0"/>
              <a:t>8</a:t>
            </a:fld>
            <a:endParaRPr lang="en-US"/>
          </a:p>
        </p:txBody>
      </p:sp>
    </p:spTree>
    <p:extLst>
      <p:ext uri="{BB962C8B-B14F-4D97-AF65-F5344CB8AC3E}">
        <p14:creationId xmlns:p14="http://schemas.microsoft.com/office/powerpoint/2010/main" val="34035772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all 5 forces, we have </a:t>
            </a:r>
            <a:r>
              <a:rPr lang="en-US" b="1"/>
              <a:t>2</a:t>
            </a:r>
            <a:r>
              <a:rPr lang="en-US"/>
              <a:t> </a:t>
            </a:r>
            <a:r>
              <a:rPr lang="en-US" b="1"/>
              <a:t>strongly rated</a:t>
            </a:r>
            <a:r>
              <a:rPr lang="en-US"/>
              <a:t> powers, </a:t>
            </a:r>
            <a:r>
              <a:rPr lang="en-US" b="1"/>
              <a:t>2</a:t>
            </a:r>
            <a:r>
              <a:rPr lang="en-US"/>
              <a:t> </a:t>
            </a:r>
            <a:r>
              <a:rPr lang="en-US" b="1"/>
              <a:t>moderate </a:t>
            </a:r>
            <a:r>
              <a:rPr lang="en-US"/>
              <a:t>powers, and </a:t>
            </a:r>
            <a:r>
              <a:rPr lang="en-US" b="1"/>
              <a:t>1</a:t>
            </a:r>
            <a:r>
              <a:rPr lang="en-US"/>
              <a:t> </a:t>
            </a:r>
            <a:r>
              <a:rPr lang="en-US" b="1"/>
              <a:t>low</a:t>
            </a:r>
            <a:r>
              <a:rPr lang="en-US"/>
              <a:t> </a:t>
            </a:r>
            <a:r>
              <a:rPr lang="en-US" b="1"/>
              <a:t>rated</a:t>
            </a:r>
            <a:r>
              <a:rPr lang="en-US"/>
              <a:t> power. </a:t>
            </a:r>
          </a:p>
          <a:p>
            <a:r>
              <a:rPr lang="en-US"/>
              <a:t>So we suppose This industry is still</a:t>
            </a:r>
            <a:r>
              <a:rPr lang="en-US" b="1"/>
              <a:t> attractive, </a:t>
            </a:r>
            <a:r>
              <a:rPr lang="en-US"/>
              <a:t>and provides</a:t>
            </a:r>
            <a:r>
              <a:rPr lang="en-US" b="1"/>
              <a:t> opportunities </a:t>
            </a:r>
            <a:r>
              <a:rPr lang="en-US"/>
              <a:t>for start-ups. We are interested in it and we have also finished firm analysis and competitive strategy analysis.</a:t>
            </a:r>
          </a:p>
        </p:txBody>
      </p:sp>
      <p:sp>
        <p:nvSpPr>
          <p:cNvPr id="4" name="Slide Number Placeholder 3"/>
          <p:cNvSpPr>
            <a:spLocks noGrp="1"/>
          </p:cNvSpPr>
          <p:nvPr>
            <p:ph type="sldNum" sz="quarter" idx="5"/>
          </p:nvPr>
        </p:nvSpPr>
        <p:spPr/>
        <p:txBody>
          <a:bodyPr/>
          <a:lstStyle/>
          <a:p>
            <a:fld id="{D678F5FD-0D06-4F31-AECE-EFCEED17CD4D}" type="slidenum">
              <a:rPr lang="en-US" smtClean="0"/>
              <a:t>9</a:t>
            </a:fld>
            <a:endParaRPr lang="en-US"/>
          </a:p>
        </p:txBody>
      </p:sp>
    </p:spTree>
    <p:extLst>
      <p:ext uri="{BB962C8B-B14F-4D97-AF65-F5344CB8AC3E}">
        <p14:creationId xmlns:p14="http://schemas.microsoft.com/office/powerpoint/2010/main" val="2428584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F58B9F71-496E-4D14-8D56-4F49E88811A9}" type="datetime1">
              <a:rPr lang="en-US" smtClean="0"/>
              <a:t>11/15/2023</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2CB9EC67-D49B-4D18-9535-E4EC1DF76AC3}" type="slidenum">
              <a:rPr lang="en-US" smtClean="0"/>
              <a:t>‹#›</a:t>
            </a:fld>
            <a:endParaRPr lang="en-US"/>
          </a:p>
        </p:txBody>
      </p:sp>
    </p:spTree>
    <p:extLst>
      <p:ext uri="{BB962C8B-B14F-4D97-AF65-F5344CB8AC3E}">
        <p14:creationId xmlns:p14="http://schemas.microsoft.com/office/powerpoint/2010/main" val="34678987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9FF012-9827-4E35-83D0-10333EC2B2D8}" type="datetime1">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9EC67-D49B-4D18-9535-E4EC1DF76AC3}" type="slidenum">
              <a:rPr lang="en-US" smtClean="0"/>
              <a:t>‹#›</a:t>
            </a:fld>
            <a:endParaRPr lang="en-US"/>
          </a:p>
        </p:txBody>
      </p:sp>
    </p:spTree>
    <p:extLst>
      <p:ext uri="{BB962C8B-B14F-4D97-AF65-F5344CB8AC3E}">
        <p14:creationId xmlns:p14="http://schemas.microsoft.com/office/powerpoint/2010/main" val="4249985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FFEB9615-44D2-4AC2-BB55-12AB1CA83BC3}" type="datetime1">
              <a:rPr lang="en-US" smtClean="0"/>
              <a:t>11/15/2023</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2CB9EC67-D49B-4D18-9535-E4EC1DF76AC3}" type="slidenum">
              <a:rPr lang="en-US" smtClean="0"/>
              <a:t>‹#›</a:t>
            </a:fld>
            <a:endParaRPr lang="en-US"/>
          </a:p>
        </p:txBody>
      </p:sp>
    </p:spTree>
    <p:extLst>
      <p:ext uri="{BB962C8B-B14F-4D97-AF65-F5344CB8AC3E}">
        <p14:creationId xmlns:p14="http://schemas.microsoft.com/office/powerpoint/2010/main" val="3917751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1ED105-BDF5-4F2E-BC5A-382821DC17CF}" type="datetime1">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2CB9EC67-D49B-4D18-9535-E4EC1DF76AC3}" type="slidenum">
              <a:rPr lang="en-US" smtClean="0"/>
              <a:t>‹#›</a:t>
            </a:fld>
            <a:endParaRPr lang="en-US"/>
          </a:p>
        </p:txBody>
      </p:sp>
    </p:spTree>
    <p:extLst>
      <p:ext uri="{BB962C8B-B14F-4D97-AF65-F5344CB8AC3E}">
        <p14:creationId xmlns:p14="http://schemas.microsoft.com/office/powerpoint/2010/main" val="2453490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91534D5-9205-457D-AFC4-A52C307FE088}" type="datetime1">
              <a:rPr lang="en-US" smtClean="0"/>
              <a:t>11/15/2023</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2CB9EC67-D49B-4D18-9535-E4EC1DF76AC3}" type="slidenum">
              <a:rPr lang="en-US" smtClean="0"/>
              <a:t>‹#›</a:t>
            </a:fld>
            <a:endParaRPr lang="en-US"/>
          </a:p>
        </p:txBody>
      </p:sp>
    </p:spTree>
    <p:extLst>
      <p:ext uri="{BB962C8B-B14F-4D97-AF65-F5344CB8AC3E}">
        <p14:creationId xmlns:p14="http://schemas.microsoft.com/office/powerpoint/2010/main" val="724332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2B37324-378A-4606-8FE9-B0953DEB96B8}" type="datetime1">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9EC67-D49B-4D18-9535-E4EC1DF76AC3}" type="slidenum">
              <a:rPr lang="en-US" smtClean="0"/>
              <a:t>‹#›</a:t>
            </a:fld>
            <a:endParaRPr lang="en-US"/>
          </a:p>
        </p:txBody>
      </p:sp>
    </p:spTree>
    <p:extLst>
      <p:ext uri="{BB962C8B-B14F-4D97-AF65-F5344CB8AC3E}">
        <p14:creationId xmlns:p14="http://schemas.microsoft.com/office/powerpoint/2010/main" val="462278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21B3004-524A-4C08-8B6F-961B7A43D4F8}" type="datetime1">
              <a:rPr lang="en-US" smtClean="0"/>
              <a:t>11/15/2023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9EC67-D49B-4D18-9535-E4EC1DF76AC3}" type="slidenum">
              <a:rPr lang="en-US" smtClean="0"/>
              <a:t>‹#›</a:t>
            </a:fld>
            <a:endParaRPr lang="en-US"/>
          </a:p>
        </p:txBody>
      </p:sp>
    </p:spTree>
    <p:extLst>
      <p:ext uri="{BB962C8B-B14F-4D97-AF65-F5344CB8AC3E}">
        <p14:creationId xmlns:p14="http://schemas.microsoft.com/office/powerpoint/2010/main" val="32293724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3C7289D4-3C08-4F2C-B8B3-116A2E1253CA}" type="datetime1">
              <a:rPr lang="en-US" smtClean="0"/>
              <a:t>11/15/2023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9EC67-D49B-4D18-9535-E4EC1DF76AC3}" type="slidenum">
              <a:rPr lang="en-US" smtClean="0"/>
              <a:t>‹#›</a:t>
            </a:fld>
            <a:endParaRPr lang="en-US"/>
          </a:p>
        </p:txBody>
      </p:sp>
    </p:spTree>
    <p:extLst>
      <p:ext uri="{BB962C8B-B14F-4D97-AF65-F5344CB8AC3E}">
        <p14:creationId xmlns:p14="http://schemas.microsoft.com/office/powerpoint/2010/main" val="515679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648394-59BE-44B6-AE4C-AF475290DA95}" type="datetime1">
              <a:rPr lang="en-US" smtClean="0"/>
              <a:t>11/15/2023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9EC67-D49B-4D18-9535-E4EC1DF76AC3}" type="slidenum">
              <a:rPr lang="en-US" smtClean="0"/>
              <a:t>‹#›</a:t>
            </a:fld>
            <a:endParaRPr lang="en-US"/>
          </a:p>
        </p:txBody>
      </p:sp>
    </p:spTree>
    <p:extLst>
      <p:ext uri="{BB962C8B-B14F-4D97-AF65-F5344CB8AC3E}">
        <p14:creationId xmlns:p14="http://schemas.microsoft.com/office/powerpoint/2010/main" val="1729350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8A480CFF-552D-4927-ACEA-EB4E3E221189}" type="datetime1">
              <a:rPr lang="en-US" smtClean="0"/>
              <a:t>11/15/2023</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2CB9EC67-D49B-4D18-9535-E4EC1DF76AC3}" type="slidenum">
              <a:rPr lang="en-US" smtClean="0"/>
              <a:t>‹#›</a:t>
            </a:fld>
            <a:endParaRPr lang="en-US"/>
          </a:p>
        </p:txBody>
      </p:sp>
    </p:spTree>
    <p:extLst>
      <p:ext uri="{BB962C8B-B14F-4D97-AF65-F5344CB8AC3E}">
        <p14:creationId xmlns:p14="http://schemas.microsoft.com/office/powerpoint/2010/main" val="472217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564B3BF-E132-4E2D-8B73-2F8877D01A44}" type="datetime1">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9EC67-D49B-4D18-9535-E4EC1DF76AC3}" type="slidenum">
              <a:rPr lang="en-US" smtClean="0"/>
              <a:t>‹#›</a:t>
            </a:fld>
            <a:endParaRPr lang="en-US"/>
          </a:p>
        </p:txBody>
      </p:sp>
    </p:spTree>
    <p:extLst>
      <p:ext uri="{BB962C8B-B14F-4D97-AF65-F5344CB8AC3E}">
        <p14:creationId xmlns:p14="http://schemas.microsoft.com/office/powerpoint/2010/main" val="1196376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21728EA3-BFEB-4FFA-8F5D-78E780E95139}" type="datetime1">
              <a:rPr lang="en-US" smtClean="0"/>
              <a:t>11/15/2023</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2CB9EC67-D49B-4D18-9535-E4EC1DF76AC3}"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49640519"/>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hyperlink" Target="https://www.nera.com/content/dam/nera/publications/2022/20220902_NERA_Assessing_the_contribution_of_SVOD_providers_to_European_content_production_final.pdf" TargetMode="External"/><Relationship Id="rId3" Type="http://schemas.openxmlformats.org/officeDocument/2006/relationships/hyperlink" Target="https://www.statista.com/outlook/dmo/digital-media/video-on-demand/video-streaming-svod/switzerland#:~:text=In%20the%20Video%20Streaming%20(SVoD)%20market%2C%20the%20number%20of,to%20hit%2051.9%25%20by%202027." TargetMode="External"/><Relationship Id="rId7" Type="http://schemas.openxmlformats.org/officeDocument/2006/relationships/hyperlink" Target="https://research-methodology.net/netflix-porters-five-forces-analysis/"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www.ifsahansraj.com/post/industry-analysis-of-streaming-platforms" TargetMode="External"/><Relationship Id="rId5" Type="http://schemas.openxmlformats.org/officeDocument/2006/relationships/hyperlink" Target="https://www.hivelr.com/2023/06/netflix-porters-five-forces-industry-and-competition-analysis/" TargetMode="External"/><Relationship Id="rId4" Type="http://schemas.openxmlformats.org/officeDocument/2006/relationships/hyperlink" Target="https://edition.cnn.com/2023/06/09/business/netflix-password-sharing-results/index.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8" Type="http://schemas.openxmlformats.org/officeDocument/2006/relationships/hyperlink" Target="https://www.srgssr.ch/en/news-media/questions-responses/radio-and-television-licence-fee#:~:text=How%20much%20is%20the%20radio,asylum%20seekers%20pay%20670%20francs" TargetMode="External"/><Relationship Id="rId3" Type="http://schemas.openxmlformats.org/officeDocument/2006/relationships/hyperlink" Target="https://www2.deloitte.com/uk/en/insights/industry/technology/technology-media-and-telecom-predictions/2022/streaming-video-churn-svod.html&#8203;" TargetMode="External"/><Relationship Id="rId7" Type="http://schemas.openxmlformats.org/officeDocument/2006/relationships/hyperlink" Target="https://link.springer.com/article/10.1007/s10824-021-09407-6" TargetMode="External"/><Relationship Id="rId2" Type="http://schemas.openxmlformats.org/officeDocument/2006/relationships/hyperlink" Target="https://www.statista.com/outlook/dmo/digital-media/video-on-demand/video-streaming-svod/switzerland#:~:text=In%20the%20Video%20Streaming%20(SVoD)%20market%2C%20the%20number%20of,to%20hit%2051.9%25%20by%202027" TargetMode="External"/><Relationship Id="rId1" Type="http://schemas.openxmlformats.org/officeDocument/2006/relationships/slideLayout" Target="../slideLayouts/slideLayout7.xml"/><Relationship Id="rId6" Type="http://schemas.openxmlformats.org/officeDocument/2006/relationships/hyperlink" Target="https://www.ifsahansraj.com/post/industry-analysis-of-streaming-platforms" TargetMode="External"/><Relationship Id="rId11" Type="http://schemas.openxmlformats.org/officeDocument/2006/relationships/hyperlink" Target="https://research-methodology.net/netflix-porters-five-forces-analysis/" TargetMode="External"/><Relationship Id="rId5" Type="http://schemas.openxmlformats.org/officeDocument/2006/relationships/hyperlink" Target="https://advanced-television.com/2023/09/05/research-value-perception-key-in-maintaining-svod-subs/#:~:text=Even%20though%20price%20increases%20are,increased%20by%2010%20per%20cent" TargetMode="External"/><Relationship Id="rId10" Type="http://schemas.openxmlformats.org/officeDocument/2006/relationships/hyperlink" Target="https://www.hivelr.com/2023/06/netflix-porters-five-forces-industry-and-competition-analysis/" TargetMode="External"/><Relationship Id="rId4" Type="http://schemas.openxmlformats.org/officeDocument/2006/relationships/hyperlink" Target="http://3https:/en.comparis.ch/telecom/zuhause/streaming/streaming" TargetMode="External"/><Relationship Id="rId9" Type="http://schemas.openxmlformats.org/officeDocument/2006/relationships/hyperlink" Target="https://www2.deloitte.com/uk/en/insights/industry/technology/technology-media-and-telecom-predictions/2022/streaming-video-churn-svod.html"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25262D5-EFCC-5560-A48D-1A7187F7BBC9}"/>
              </a:ext>
            </a:extLst>
          </p:cNvPr>
          <p:cNvSpPr/>
          <p:nvPr/>
        </p:nvSpPr>
        <p:spPr>
          <a:xfrm>
            <a:off x="0" y="0"/>
            <a:ext cx="12192000" cy="6858000"/>
          </a:xfrm>
          <a:prstGeom prst="rect">
            <a:avLst/>
          </a:prstGeom>
          <a:gradFill flip="none" rotWithShape="1">
            <a:gsLst>
              <a:gs pos="0">
                <a:srgbClr val="3D3D3D">
                  <a:shade val="30000"/>
                  <a:satMod val="115000"/>
                </a:srgbClr>
              </a:gs>
              <a:gs pos="50000">
                <a:srgbClr val="3D3D3D">
                  <a:shade val="67500"/>
                  <a:satMod val="115000"/>
                </a:srgbClr>
              </a:gs>
              <a:gs pos="100000">
                <a:srgbClr val="3D3D3D">
                  <a:shade val="100000"/>
                  <a:satMod val="115000"/>
                </a:srgbClr>
              </a:gs>
            </a:gsLst>
            <a:lin ang="189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3">
                  <a:lumMod val="20000"/>
                  <a:lumOff val="80000"/>
                </a:schemeClr>
              </a:solidFill>
            </a:endParaRPr>
          </a:p>
        </p:txBody>
      </p:sp>
      <p:sp>
        <p:nvSpPr>
          <p:cNvPr id="4" name="Slide Number Placeholder 3">
            <a:extLst>
              <a:ext uri="{FF2B5EF4-FFF2-40B4-BE49-F238E27FC236}">
                <a16:creationId xmlns:a16="http://schemas.microsoft.com/office/drawing/2014/main" id="{04A9D4C5-52AB-B663-6340-08E40C103B37}"/>
              </a:ext>
            </a:extLst>
          </p:cNvPr>
          <p:cNvSpPr>
            <a:spLocks noGrp="1"/>
          </p:cNvSpPr>
          <p:nvPr>
            <p:ph type="sldNum" sz="quarter" idx="12"/>
          </p:nvPr>
        </p:nvSpPr>
        <p:spPr/>
        <p:txBody>
          <a:bodyPr/>
          <a:lstStyle/>
          <a:p>
            <a:fld id="{2CB9EC67-D49B-4D18-9535-E4EC1DF76AC3}" type="slidenum">
              <a:rPr lang="en-US" dirty="0" smtClean="0"/>
              <a:t>1</a:t>
            </a:fld>
            <a:endParaRPr lang="en-US"/>
          </a:p>
        </p:txBody>
      </p:sp>
      <p:sp>
        <p:nvSpPr>
          <p:cNvPr id="2" name="TextBox 1">
            <a:extLst>
              <a:ext uri="{FF2B5EF4-FFF2-40B4-BE49-F238E27FC236}">
                <a16:creationId xmlns:a16="http://schemas.microsoft.com/office/drawing/2014/main" id="{214FA2C3-3801-90B2-41EA-CD8A18AD7772}"/>
              </a:ext>
            </a:extLst>
          </p:cNvPr>
          <p:cNvSpPr txBox="1"/>
          <p:nvPr/>
        </p:nvSpPr>
        <p:spPr>
          <a:xfrm>
            <a:off x="440634" y="2496946"/>
            <a:ext cx="11310729" cy="1446550"/>
          </a:xfrm>
          <a:prstGeom prst="rect">
            <a:avLst/>
          </a:prstGeom>
          <a:noFill/>
        </p:spPr>
        <p:txBody>
          <a:bodyPr wrap="square">
            <a:spAutoFit/>
          </a:bodyPr>
          <a:lstStyle/>
          <a:p>
            <a:pPr algn="ctr"/>
            <a:r>
              <a:rPr lang="en-US" sz="4400" cap="all">
                <a:solidFill>
                  <a:schemeClr val="bg1"/>
                </a:solidFill>
                <a:latin typeface="Arial" panose="020B0604020202020204" pitchFamily="34" charset="0"/>
                <a:ea typeface="+mj-ea"/>
                <a:cs typeface="Arial" panose="020B0604020202020204" pitchFamily="34" charset="0"/>
              </a:rPr>
              <a:t>Subscription video-on-demand (SVOD) industry</a:t>
            </a:r>
          </a:p>
        </p:txBody>
      </p:sp>
      <p:sp>
        <p:nvSpPr>
          <p:cNvPr id="3" name="Subtitle 2">
            <a:extLst>
              <a:ext uri="{FF2B5EF4-FFF2-40B4-BE49-F238E27FC236}">
                <a16:creationId xmlns:a16="http://schemas.microsoft.com/office/drawing/2014/main" id="{973CE910-0E60-134F-F62A-AEFAD9577D52}"/>
              </a:ext>
            </a:extLst>
          </p:cNvPr>
          <p:cNvSpPr txBox="1">
            <a:spLocks/>
          </p:cNvSpPr>
          <p:nvPr/>
        </p:nvSpPr>
        <p:spPr>
          <a:xfrm>
            <a:off x="599226" y="5647520"/>
            <a:ext cx="10993546" cy="590321"/>
          </a:xfrm>
          <a:prstGeom prst="rect">
            <a:avLst/>
          </a:prstGeom>
        </p:spPr>
        <p:txBody>
          <a:bodyPr>
            <a:normAutofit fontScale="70000" lnSpcReduction="200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sz="2300" b="1">
                <a:solidFill>
                  <a:schemeClr val="bg1"/>
                </a:solidFill>
                <a:latin typeface="Arial"/>
                <a:cs typeface="Arial"/>
              </a:rPr>
              <a:t>Group 7</a:t>
            </a:r>
          </a:p>
          <a:p>
            <a:pPr marL="0" indent="0">
              <a:buNone/>
            </a:pPr>
            <a:r>
              <a:rPr lang="en-US" sz="2000">
                <a:solidFill>
                  <a:schemeClr val="bg1"/>
                </a:solidFill>
                <a:latin typeface="Arial"/>
                <a:cs typeface="Arial"/>
              </a:rPr>
              <a:t>Francisco Arrieta, </a:t>
            </a:r>
            <a:r>
              <a:rPr lang="en-US" sz="2000" err="1">
                <a:solidFill>
                  <a:schemeClr val="bg1"/>
                </a:solidFill>
                <a:latin typeface="Arial"/>
                <a:cs typeface="Arial"/>
              </a:rPr>
              <a:t>Weihui</a:t>
            </a:r>
            <a:r>
              <a:rPr lang="en-US" sz="2000">
                <a:solidFill>
                  <a:schemeClr val="bg1"/>
                </a:solidFill>
                <a:latin typeface="Arial"/>
                <a:cs typeface="Arial"/>
              </a:rPr>
              <a:t> Dong, Manuela </a:t>
            </a:r>
            <a:r>
              <a:rPr lang="en-US" sz="2000" err="1">
                <a:solidFill>
                  <a:schemeClr val="bg1"/>
                </a:solidFill>
                <a:latin typeface="Arial"/>
                <a:cs typeface="Arial"/>
              </a:rPr>
              <a:t>Giansante</a:t>
            </a:r>
            <a:r>
              <a:rPr lang="en-US" sz="2000">
                <a:solidFill>
                  <a:schemeClr val="bg1"/>
                </a:solidFill>
                <a:latin typeface="Arial"/>
                <a:cs typeface="Arial"/>
              </a:rPr>
              <a:t>, Alina Poliakova, </a:t>
            </a:r>
            <a:r>
              <a:rPr lang="en-US" sz="2000" err="1">
                <a:solidFill>
                  <a:schemeClr val="bg1"/>
                </a:solidFill>
                <a:latin typeface="Arial"/>
                <a:cs typeface="Arial"/>
              </a:rPr>
              <a:t>Raiyan</a:t>
            </a:r>
            <a:r>
              <a:rPr lang="en-US" sz="2000">
                <a:solidFill>
                  <a:schemeClr val="bg1"/>
                </a:solidFill>
                <a:latin typeface="Arial"/>
                <a:cs typeface="Arial"/>
              </a:rPr>
              <a:t> </a:t>
            </a:r>
            <a:r>
              <a:rPr lang="en-US" sz="2000" err="1">
                <a:solidFill>
                  <a:schemeClr val="bg1"/>
                </a:solidFill>
                <a:latin typeface="Arial"/>
                <a:cs typeface="Arial"/>
              </a:rPr>
              <a:t>Puntel</a:t>
            </a:r>
            <a:r>
              <a:rPr lang="en-US" sz="2000">
                <a:solidFill>
                  <a:schemeClr val="bg1"/>
                </a:solidFill>
                <a:latin typeface="Arial"/>
                <a:cs typeface="Arial"/>
              </a:rPr>
              <a:t>, &amp; Emily Schmidt</a:t>
            </a:r>
          </a:p>
        </p:txBody>
      </p:sp>
      <p:sp>
        <p:nvSpPr>
          <p:cNvPr id="9" name="Title 1">
            <a:extLst>
              <a:ext uri="{FF2B5EF4-FFF2-40B4-BE49-F238E27FC236}">
                <a16:creationId xmlns:a16="http://schemas.microsoft.com/office/drawing/2014/main" id="{47552154-875F-120F-CC26-A6EA03AECFC1}"/>
              </a:ext>
            </a:extLst>
          </p:cNvPr>
          <p:cNvSpPr txBox="1">
            <a:spLocks/>
          </p:cNvSpPr>
          <p:nvPr/>
        </p:nvSpPr>
        <p:spPr>
          <a:xfrm>
            <a:off x="9143190" y="-9331"/>
            <a:ext cx="2716018" cy="493636"/>
          </a:xfrm>
          <a:prstGeom prst="rect">
            <a:avLst/>
          </a:prstGeom>
          <a:effectLst/>
        </p:spPr>
        <p:txBody>
          <a:bodyPr vert="horz" lIns="91440" tIns="45720" rIns="91440" bIns="45720" rtlCol="0" anchor="b">
            <a:normAutofit fontScale="97500"/>
          </a:bodyPr>
          <a:lstStyle>
            <a:lvl1pPr algn="l" defTabSz="457200" rtl="0" eaLnBrk="1" latinLnBrk="0" hangingPunct="1">
              <a:spcBef>
                <a:spcPct val="0"/>
              </a:spcBef>
              <a:buNone/>
              <a:defRPr sz="36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a:solidFill>
                  <a:schemeClr val="bg1"/>
                </a:solidFill>
                <a:latin typeface="Arial" panose="020B0604020202020204" pitchFamily="34" charset="0"/>
                <a:cs typeface="Arial" panose="020B0604020202020204" pitchFamily="34" charset="0"/>
              </a:rPr>
              <a:t>November 15, 2023</a:t>
            </a:r>
          </a:p>
        </p:txBody>
      </p:sp>
    </p:spTree>
    <p:extLst>
      <p:ext uri="{BB962C8B-B14F-4D97-AF65-F5344CB8AC3E}">
        <p14:creationId xmlns:p14="http://schemas.microsoft.com/office/powerpoint/2010/main" val="45045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AAD1F41-225A-DDCC-5A65-0DA700CD442C}"/>
              </a:ext>
            </a:extLst>
          </p:cNvPr>
          <p:cNvSpPr>
            <a:spLocks noGrp="1"/>
          </p:cNvSpPr>
          <p:nvPr>
            <p:ph type="ctrTitle"/>
          </p:nvPr>
        </p:nvSpPr>
        <p:spPr>
          <a:xfrm>
            <a:off x="4857404" y="1577340"/>
            <a:ext cx="6228950" cy="3703320"/>
          </a:xfrm>
        </p:spPr>
        <p:txBody>
          <a:bodyPr anchor="ctr">
            <a:normAutofit/>
          </a:bodyPr>
          <a:lstStyle/>
          <a:p>
            <a:r>
              <a:rPr lang="en-US" sz="6600">
                <a:solidFill>
                  <a:schemeClr val="tx2"/>
                </a:solidFill>
                <a:latin typeface="Aptos Display" panose="020B0004020202020204" pitchFamily="34" charset="0"/>
              </a:rPr>
              <a:t>Core Competencies</a:t>
            </a:r>
          </a:p>
        </p:txBody>
      </p:sp>
      <p:sp>
        <p:nvSpPr>
          <p:cNvPr id="6" name="Subtitle 5">
            <a:extLst>
              <a:ext uri="{FF2B5EF4-FFF2-40B4-BE49-F238E27FC236}">
                <a16:creationId xmlns:a16="http://schemas.microsoft.com/office/drawing/2014/main" id="{D1837320-5C81-E1A1-B101-7788B94ED047}"/>
              </a:ext>
            </a:extLst>
          </p:cNvPr>
          <p:cNvSpPr>
            <a:spLocks noGrp="1"/>
          </p:cNvSpPr>
          <p:nvPr>
            <p:ph type="subTitle" idx="1"/>
          </p:nvPr>
        </p:nvSpPr>
        <p:spPr>
          <a:xfrm>
            <a:off x="1591864" y="1577340"/>
            <a:ext cx="2717172" cy="3703320"/>
          </a:xfrm>
          <a:ln w="57150">
            <a:noFill/>
          </a:ln>
        </p:spPr>
        <p:txBody>
          <a:bodyPr anchor="ctr">
            <a:normAutofit/>
          </a:bodyPr>
          <a:lstStyle/>
          <a:p>
            <a:r>
              <a:rPr lang="en-US" sz="2800">
                <a:latin typeface="Aptos Display" panose="020B0004020202020204" pitchFamily="34" charset="0"/>
              </a:rPr>
              <a:t>Section 2</a:t>
            </a:r>
          </a:p>
        </p:txBody>
      </p:sp>
      <p:sp>
        <p:nvSpPr>
          <p:cNvPr id="4" name="Slide Number Placeholder 3">
            <a:extLst>
              <a:ext uri="{FF2B5EF4-FFF2-40B4-BE49-F238E27FC236}">
                <a16:creationId xmlns:a16="http://schemas.microsoft.com/office/drawing/2014/main" id="{2D5D189B-34C4-D9EE-11AD-6200DA9B80E5}"/>
              </a:ext>
            </a:extLst>
          </p:cNvPr>
          <p:cNvSpPr>
            <a:spLocks noGrp="1"/>
          </p:cNvSpPr>
          <p:nvPr>
            <p:ph type="sldNum" sz="quarter" idx="12"/>
          </p:nvPr>
        </p:nvSpPr>
        <p:spPr/>
        <p:txBody>
          <a:bodyPr>
            <a:normAutofit/>
          </a:bodyPr>
          <a:lstStyle/>
          <a:p>
            <a:pPr>
              <a:spcAft>
                <a:spcPts val="600"/>
              </a:spcAft>
            </a:pPr>
            <a:fld id="{2CB9EC67-D49B-4D18-9535-E4EC1DF76AC3}" type="slidenum">
              <a:rPr lang="en-US">
                <a:solidFill>
                  <a:schemeClr val="accent2"/>
                </a:solidFill>
              </a:rPr>
              <a:pPr>
                <a:spcAft>
                  <a:spcPts val="600"/>
                </a:spcAft>
              </a:pPr>
              <a:t>10</a:t>
            </a:fld>
            <a:endParaRPr lang="en-US">
              <a:solidFill>
                <a:schemeClr val="accent2"/>
              </a:solidFill>
            </a:endParaRPr>
          </a:p>
        </p:txBody>
      </p:sp>
    </p:spTree>
    <p:extLst>
      <p:ext uri="{BB962C8B-B14F-4D97-AF65-F5344CB8AC3E}">
        <p14:creationId xmlns:p14="http://schemas.microsoft.com/office/powerpoint/2010/main" val="468047610"/>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C8BA43-2DDF-1A8F-FD08-D6744CAB25EC}"/>
              </a:ext>
            </a:extLst>
          </p:cNvPr>
          <p:cNvSpPr>
            <a:spLocks noGrp="1"/>
          </p:cNvSpPr>
          <p:nvPr>
            <p:ph type="sldNum" sz="quarter" idx="12"/>
          </p:nvPr>
        </p:nvSpPr>
        <p:spPr/>
        <p:txBody>
          <a:bodyPr>
            <a:normAutofit/>
          </a:bodyPr>
          <a:lstStyle/>
          <a:p>
            <a:pPr>
              <a:spcAft>
                <a:spcPts val="600"/>
              </a:spcAft>
            </a:pPr>
            <a:fld id="{2CB9EC67-D49B-4D18-9535-E4EC1DF76AC3}" type="slidenum">
              <a:rPr lang="en-US" smtClean="0"/>
              <a:pPr>
                <a:spcAft>
                  <a:spcPts val="600"/>
                </a:spcAft>
              </a:pPr>
              <a:t>11</a:t>
            </a:fld>
            <a:endParaRPr lang="en-US"/>
          </a:p>
        </p:txBody>
      </p:sp>
      <p:sp>
        <p:nvSpPr>
          <p:cNvPr id="12" name="Rectangle 11">
            <a:extLst>
              <a:ext uri="{FF2B5EF4-FFF2-40B4-BE49-F238E27FC236}">
                <a16:creationId xmlns:a16="http://schemas.microsoft.com/office/drawing/2014/main" id="{B1B371F3-47C0-D0E5-5984-5824F0886451}"/>
              </a:ext>
            </a:extLst>
          </p:cNvPr>
          <p:cNvSpPr/>
          <p:nvPr/>
        </p:nvSpPr>
        <p:spPr>
          <a:xfrm>
            <a:off x="7505866" y="1089786"/>
            <a:ext cx="4384817" cy="5519529"/>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marL="283210" indent="-283210" fontAlgn="t">
              <a:buSzPts val="1800"/>
              <a:buFont typeface="Arial" panose="020B0604020202020204" pitchFamily="34" charset="0"/>
              <a:buChar char="•"/>
            </a:pPr>
            <a:r>
              <a:rPr lang="en-GB" altLang="zh-CN" sz="2000">
                <a:latin typeface="Arial" panose="020B0604020202020204" pitchFamily="34" charset="0"/>
                <a:cs typeface="Arial" panose="020B0604020202020204" pitchFamily="34" charset="0"/>
              </a:rPr>
              <a:t>Expansive</a:t>
            </a:r>
            <a:r>
              <a:rPr lang="en-GB" altLang="zh-CN" sz="2000" kern="1200">
                <a:solidFill>
                  <a:schemeClr val="dk1"/>
                </a:solidFill>
                <a:latin typeface="Arial" panose="020B0604020202020204" pitchFamily="34" charset="0"/>
                <a:ea typeface="+mn-ea"/>
                <a:cs typeface="Arial" panose="020B0604020202020204" pitchFamily="34" charset="0"/>
              </a:rPr>
              <a:t> Content Library and Franchise Intellectual Properties</a:t>
            </a:r>
            <a:endParaRPr lang="en-US"/>
          </a:p>
          <a:p>
            <a:pPr marL="283210" indent="-283210" fontAlgn="t">
              <a:buSzPts val="1800"/>
              <a:buFont typeface="Arial" panose="020B0604020202020204" pitchFamily="34" charset="0"/>
              <a:buChar char="•"/>
            </a:pPr>
            <a:endParaRPr lang="en-US" altLang="zh-CN" sz="2000" kern="1200">
              <a:solidFill>
                <a:schemeClr val="dk1"/>
              </a:solidFill>
              <a:latin typeface="Arial" panose="020B0604020202020204" pitchFamily="34" charset="0"/>
              <a:ea typeface="+mn-ea"/>
              <a:cs typeface="Arial" panose="020B0604020202020204" pitchFamily="34" charset="0"/>
            </a:endParaRPr>
          </a:p>
          <a:p>
            <a:pPr marL="283210" indent="-283210" fontAlgn="t">
              <a:buSzPts val="1800"/>
              <a:buFont typeface="Arial" panose="020B0604020202020204" pitchFamily="34" charset="0"/>
              <a:buChar char="•"/>
            </a:pPr>
            <a:r>
              <a:rPr lang="en-US" altLang="zh-CN" sz="2000">
                <a:latin typeface="Arial" panose="020B0604020202020204" pitchFamily="34" charset="0"/>
                <a:cs typeface="Arial" panose="020B0604020202020204" pitchFamily="34" charset="0"/>
              </a:rPr>
              <a:t>Low Cost to Establish Library Content</a:t>
            </a:r>
          </a:p>
          <a:p>
            <a:pPr marL="283210" indent="-283210" fontAlgn="t">
              <a:buSzPts val="1800"/>
              <a:buFont typeface="Arial" panose="020B0604020202020204" pitchFamily="34" charset="0"/>
              <a:buChar char="•"/>
            </a:pPr>
            <a:endParaRPr lang="en-US" altLang="zh-CN" sz="2000">
              <a:latin typeface="Arial" panose="020B0604020202020204" pitchFamily="34" charset="0"/>
              <a:cs typeface="Arial" panose="020B0604020202020204" pitchFamily="34" charset="0"/>
            </a:endParaRPr>
          </a:p>
          <a:p>
            <a:pPr marL="283210" indent="-283210" fontAlgn="t">
              <a:buSzPts val="1800"/>
              <a:buFont typeface="Arial" panose="020B0604020202020204" pitchFamily="34" charset="0"/>
              <a:buChar char="•"/>
            </a:pPr>
            <a:r>
              <a:rPr lang="en-US" altLang="zh-CN" sz="2000">
                <a:latin typeface="Arial" panose="020B0604020202020204" pitchFamily="34" charset="0"/>
                <a:cs typeface="Arial" panose="020B0604020202020204" pitchFamily="34" charset="0"/>
              </a:rPr>
              <a:t>High Efficiency and Quality in Movie Production</a:t>
            </a:r>
          </a:p>
          <a:p>
            <a:pPr marL="283210" indent="-283210" fontAlgn="t">
              <a:buSzPts val="1800"/>
              <a:buFont typeface="Arial" panose="020B0604020202020204" pitchFamily="34" charset="0"/>
              <a:buChar char="•"/>
            </a:pPr>
            <a:endParaRPr lang="en-US" altLang="zh-CN" sz="2000">
              <a:latin typeface="Arial" panose="020B0604020202020204" pitchFamily="34" charset="0"/>
              <a:cs typeface="Arial" panose="020B0604020202020204" pitchFamily="34" charset="0"/>
            </a:endParaRPr>
          </a:p>
          <a:p>
            <a:pPr marL="283210" indent="-283210" fontAlgn="t">
              <a:buSzPts val="1800"/>
              <a:buFont typeface="Arial" panose="020B0604020202020204" pitchFamily="34" charset="0"/>
              <a:buChar char="•"/>
            </a:pPr>
            <a:r>
              <a:rPr lang="en-US" altLang="zh-CN" sz="2000">
                <a:latin typeface="Arial" panose="020B0604020202020204" pitchFamily="34" charset="0"/>
                <a:cs typeface="Arial" panose="020B0604020202020204" pitchFamily="34" charset="0"/>
              </a:rPr>
              <a:t>Global Reputation for All-Age Customers, Especially Children</a:t>
            </a:r>
          </a:p>
          <a:p>
            <a:pPr marL="283210" indent="-283210" fontAlgn="t">
              <a:buSzPts val="1800"/>
              <a:buFont typeface="Arial" panose="020B0604020202020204" pitchFamily="34" charset="0"/>
              <a:buChar char="•"/>
            </a:pPr>
            <a:endParaRPr lang="en-US" altLang="zh-CN" sz="2000">
              <a:latin typeface="Arial" panose="020B0604020202020204" pitchFamily="34" charset="0"/>
              <a:cs typeface="Arial" panose="020B0604020202020204" pitchFamily="34" charset="0"/>
            </a:endParaRPr>
          </a:p>
          <a:p>
            <a:pPr marL="283210" indent="-283210" fontAlgn="t">
              <a:buSzPts val="1800"/>
              <a:buFont typeface="Arial" panose="020B0604020202020204" pitchFamily="34" charset="0"/>
              <a:buChar char="•"/>
            </a:pPr>
            <a:r>
              <a:rPr lang="en-US" altLang="zh-CN" sz="2000">
                <a:latin typeface="Arial"/>
                <a:ea typeface="华文中宋"/>
                <a:cs typeface="Arial"/>
              </a:rPr>
              <a:t>Higher Brand Attachment</a:t>
            </a:r>
          </a:p>
          <a:p>
            <a:pPr marL="283210" indent="-283210" fontAlgn="t">
              <a:buSzPts val="1800"/>
              <a:buFont typeface="Arial" panose="020B0604020202020204" pitchFamily="34" charset="0"/>
              <a:buChar char="•"/>
            </a:pPr>
            <a:endParaRPr lang="en-US" altLang="zh-CN" sz="2000">
              <a:latin typeface="Arial" panose="020B0604020202020204" pitchFamily="34" charset="0"/>
              <a:cs typeface="Arial" panose="020B0604020202020204" pitchFamily="34" charset="0"/>
            </a:endParaRPr>
          </a:p>
          <a:p>
            <a:pPr marL="283210" indent="-283210" fontAlgn="t">
              <a:buSzPts val="1800"/>
              <a:buFont typeface="Arial" panose="020B0604020202020204" pitchFamily="34" charset="0"/>
              <a:buChar char="•"/>
            </a:pPr>
            <a:r>
              <a:rPr lang="en-US" altLang="zh-CN" sz="2000">
                <a:latin typeface="Arial" panose="020B0604020202020204" pitchFamily="34" charset="0"/>
                <a:cs typeface="Arial" panose="020B0604020202020204" pitchFamily="34" charset="0"/>
              </a:rPr>
              <a:t>P</a:t>
            </a:r>
            <a:r>
              <a:rPr lang="en-US" altLang="zh-CN" sz="2000" kern="1200">
                <a:solidFill>
                  <a:schemeClr val="dk1"/>
                </a:solidFill>
                <a:latin typeface="Arial" panose="020B0604020202020204" pitchFamily="34" charset="0"/>
                <a:ea typeface="+mn-ea"/>
                <a:cs typeface="Arial" panose="020B0604020202020204" pitchFamily="34" charset="0"/>
              </a:rPr>
              <a:t>rice Competitive </a:t>
            </a:r>
            <a:r>
              <a:rPr lang="en-US" altLang="zh-CN" sz="2000">
                <a:latin typeface="Arial" panose="020B0604020202020204" pitchFamily="34" charset="0"/>
                <a:cs typeface="Arial" panose="020B0604020202020204" pitchFamily="34" charset="0"/>
              </a:rPr>
              <a:t>S</a:t>
            </a:r>
            <a:r>
              <a:rPr lang="en-US" altLang="zh-CN" sz="2000" kern="1200">
                <a:solidFill>
                  <a:schemeClr val="dk1"/>
                </a:solidFill>
                <a:latin typeface="Arial" panose="020B0604020202020204" pitchFamily="34" charset="0"/>
                <a:ea typeface="+mn-ea"/>
                <a:cs typeface="Arial" panose="020B0604020202020204" pitchFamily="34" charset="0"/>
              </a:rPr>
              <a:t>ubscription </a:t>
            </a:r>
            <a:r>
              <a:rPr lang="en-US" altLang="zh-CN" sz="2000">
                <a:latin typeface="Arial" panose="020B0604020202020204" pitchFamily="34" charset="0"/>
                <a:cs typeface="Arial" panose="020B0604020202020204" pitchFamily="34" charset="0"/>
              </a:rPr>
              <a:t>S</a:t>
            </a:r>
            <a:r>
              <a:rPr lang="en-US" altLang="zh-CN" sz="2000" kern="1200">
                <a:solidFill>
                  <a:schemeClr val="dk1"/>
                </a:solidFill>
                <a:latin typeface="Arial" panose="020B0604020202020204" pitchFamily="34" charset="0"/>
                <a:ea typeface="+mn-ea"/>
                <a:cs typeface="Arial" panose="020B0604020202020204" pitchFamily="34" charset="0"/>
              </a:rPr>
              <a:t>cheme</a:t>
            </a:r>
            <a:endParaRPr lang="en-US" altLang="zh-CN" sz="160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D512E882-4601-690B-6A0F-5790DB278EAA}"/>
              </a:ext>
            </a:extLst>
          </p:cNvPr>
          <p:cNvGrpSpPr/>
          <p:nvPr/>
        </p:nvGrpSpPr>
        <p:grpSpPr>
          <a:xfrm>
            <a:off x="104990" y="1323338"/>
            <a:ext cx="7153480" cy="4829766"/>
            <a:chOff x="446533" y="993913"/>
            <a:chExt cx="8094493" cy="5088835"/>
          </a:xfrm>
        </p:grpSpPr>
        <p:sp>
          <p:nvSpPr>
            <p:cNvPr id="5" name="Oval 4">
              <a:extLst>
                <a:ext uri="{FF2B5EF4-FFF2-40B4-BE49-F238E27FC236}">
                  <a16:creationId xmlns:a16="http://schemas.microsoft.com/office/drawing/2014/main" id="{F7C2E078-78D4-D762-4A76-94557827D3ED}"/>
                </a:ext>
              </a:extLst>
            </p:cNvPr>
            <p:cNvSpPr/>
            <p:nvPr/>
          </p:nvSpPr>
          <p:spPr>
            <a:xfrm>
              <a:off x="446533" y="993913"/>
              <a:ext cx="8094493" cy="5088835"/>
            </a:xfrm>
            <a:prstGeom prst="ellipse">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20827E6-B84C-5882-ECB4-64DD89E2DE2A}"/>
                </a:ext>
              </a:extLst>
            </p:cNvPr>
            <p:cNvSpPr/>
            <p:nvPr/>
          </p:nvSpPr>
          <p:spPr>
            <a:xfrm>
              <a:off x="1371600" y="205206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TextBox 9">
              <a:extLst>
                <a:ext uri="{FF2B5EF4-FFF2-40B4-BE49-F238E27FC236}">
                  <a16:creationId xmlns:a16="http://schemas.microsoft.com/office/drawing/2014/main" id="{CF78C696-A649-AA3E-CC3E-C6206EA51A4B}"/>
                </a:ext>
              </a:extLst>
            </p:cNvPr>
            <p:cNvSpPr txBox="1"/>
            <p:nvPr/>
          </p:nvSpPr>
          <p:spPr>
            <a:xfrm>
              <a:off x="2445025" y="4899754"/>
              <a:ext cx="3955774" cy="1077218"/>
            </a:xfrm>
            <a:prstGeom prst="rect">
              <a:avLst/>
            </a:prstGeom>
            <a:noFill/>
          </p:spPr>
          <p:txBody>
            <a:bodyPr wrap="square" rtlCol="0">
              <a:spAutoFit/>
            </a:bodyPr>
            <a:lstStyle/>
            <a:p>
              <a:pPr algn="ctr"/>
              <a:r>
                <a:rPr lang="en-US" sz="2800" b="1">
                  <a:latin typeface="Arial" panose="020B0604020202020204" pitchFamily="34" charset="0"/>
                  <a:cs typeface="Arial" panose="020B0604020202020204" pitchFamily="34" charset="0"/>
                </a:rPr>
                <a:t>Core</a:t>
              </a:r>
              <a:r>
                <a:rPr lang="en-US" sz="3200" b="1">
                  <a:latin typeface="Arial" panose="020B0604020202020204" pitchFamily="34" charset="0"/>
                  <a:cs typeface="Arial" panose="020B0604020202020204" pitchFamily="34" charset="0"/>
                </a:rPr>
                <a:t> </a:t>
              </a:r>
              <a:r>
                <a:rPr lang="en-US" sz="2800" b="1">
                  <a:latin typeface="Arial" panose="020B0604020202020204" pitchFamily="34" charset="0"/>
                  <a:cs typeface="Arial" panose="020B0604020202020204" pitchFamily="34" charset="0"/>
                </a:rPr>
                <a:t>Competencies</a:t>
              </a:r>
              <a:endParaRPr lang="en-US" sz="3200" b="1">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7DA54FC3-16BC-9141-121F-CC9C6F32817E}"/>
                </a:ext>
              </a:extLst>
            </p:cNvPr>
            <p:cNvSpPr txBox="1"/>
            <p:nvPr/>
          </p:nvSpPr>
          <p:spPr>
            <a:xfrm>
              <a:off x="1347490" y="2129991"/>
              <a:ext cx="2827139" cy="1070143"/>
            </a:xfrm>
            <a:prstGeom prst="rect">
              <a:avLst/>
            </a:prstGeom>
            <a:noFill/>
          </p:spPr>
          <p:txBody>
            <a:bodyPr wrap="square" rtlCol="0">
              <a:spAutoFit/>
            </a:bodyPr>
            <a:lstStyle/>
            <a:p>
              <a:pPr algn="ctr"/>
              <a:r>
                <a:rPr lang="en-US" altLang="zh-CN" sz="2000" b="1">
                  <a:solidFill>
                    <a:schemeClr val="dk1"/>
                  </a:solidFill>
                  <a:latin typeface="Arial" panose="020B0604020202020204" pitchFamily="34" charset="0"/>
                  <a:cs typeface="Arial" panose="020B0604020202020204" pitchFamily="34" charset="0"/>
                </a:rPr>
                <a:t>I</a:t>
              </a:r>
              <a:r>
                <a:rPr lang="en-US" altLang="zh-CN" sz="2000" b="1" kern="1200">
                  <a:solidFill>
                    <a:schemeClr val="dk1"/>
                  </a:solidFill>
                  <a:latin typeface="Arial" panose="020B0604020202020204" pitchFamily="34" charset="0"/>
                  <a:ea typeface="+mn-ea"/>
                  <a:cs typeface="Arial" panose="020B0604020202020204" pitchFamily="34" charset="0"/>
                </a:rPr>
                <a:t>n-house </a:t>
              </a:r>
              <a:r>
                <a:rPr lang="en-US" altLang="zh-CN" sz="2000" b="1">
                  <a:solidFill>
                    <a:schemeClr val="dk1"/>
                  </a:solidFill>
                  <a:latin typeface="Arial" panose="020B0604020202020204" pitchFamily="34" charset="0"/>
                  <a:cs typeface="Arial" panose="020B0604020202020204" pitchFamily="34" charset="0"/>
                </a:rPr>
                <a:t>M</a:t>
              </a:r>
              <a:r>
                <a:rPr lang="en-US" altLang="zh-CN" sz="2000" b="1" kern="1200">
                  <a:solidFill>
                    <a:schemeClr val="dk1"/>
                  </a:solidFill>
                  <a:latin typeface="Arial" panose="020B0604020202020204" pitchFamily="34" charset="0"/>
                  <a:ea typeface="+mn-ea"/>
                  <a:cs typeface="Arial" panose="020B0604020202020204" pitchFamily="34" charset="0"/>
                </a:rPr>
                <a:t>ovie </a:t>
              </a:r>
              <a:r>
                <a:rPr lang="en-US" altLang="zh-CN" sz="2000" b="1">
                  <a:solidFill>
                    <a:schemeClr val="dk1"/>
                  </a:solidFill>
                  <a:latin typeface="Arial" panose="020B0604020202020204" pitchFamily="34" charset="0"/>
                  <a:cs typeface="Arial" panose="020B0604020202020204" pitchFamily="34" charset="0"/>
                </a:rPr>
                <a:t>P</a:t>
              </a:r>
              <a:r>
                <a:rPr lang="en-US" altLang="zh-CN" sz="2000" b="1" kern="1200">
                  <a:solidFill>
                    <a:schemeClr val="dk1"/>
                  </a:solidFill>
                  <a:latin typeface="Arial" panose="020B0604020202020204" pitchFamily="34" charset="0"/>
                  <a:ea typeface="+mn-ea"/>
                  <a:cs typeface="Arial" panose="020B0604020202020204" pitchFamily="34" charset="0"/>
                </a:rPr>
                <a:t>roduction </a:t>
              </a:r>
              <a:r>
                <a:rPr lang="en-US" altLang="zh-CN" sz="2000" b="1">
                  <a:solidFill>
                    <a:schemeClr val="dk1"/>
                  </a:solidFill>
                  <a:latin typeface="Arial" panose="020B0604020202020204" pitchFamily="34" charset="0"/>
                  <a:cs typeface="Arial" panose="020B0604020202020204" pitchFamily="34" charset="0"/>
                </a:rPr>
                <a:t>C</a:t>
              </a:r>
              <a:r>
                <a:rPr lang="en-US" altLang="zh-CN" sz="2000" b="1" kern="1200">
                  <a:solidFill>
                    <a:schemeClr val="dk1"/>
                  </a:solidFill>
                  <a:latin typeface="Arial" panose="020B0604020202020204" pitchFamily="34" charset="0"/>
                  <a:ea typeface="+mn-ea"/>
                  <a:cs typeface="Arial" panose="020B0604020202020204" pitchFamily="34" charset="0"/>
                </a:rPr>
                <a:t>apabilities</a:t>
              </a:r>
              <a:endParaRPr lang="en-US" sz="2000">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02154D86-3982-0206-3165-F311E7F306D1}"/>
                </a:ext>
              </a:extLst>
            </p:cNvPr>
            <p:cNvSpPr/>
            <p:nvPr/>
          </p:nvSpPr>
          <p:spPr>
            <a:xfrm>
              <a:off x="4828191" y="205206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TextBox 15">
              <a:extLst>
                <a:ext uri="{FF2B5EF4-FFF2-40B4-BE49-F238E27FC236}">
                  <a16:creationId xmlns:a16="http://schemas.microsoft.com/office/drawing/2014/main" id="{13EA9AEE-4C25-A98F-4561-20CAF80AAA4E}"/>
                </a:ext>
              </a:extLst>
            </p:cNvPr>
            <p:cNvSpPr txBox="1"/>
            <p:nvPr/>
          </p:nvSpPr>
          <p:spPr>
            <a:xfrm>
              <a:off x="4962007" y="2448561"/>
              <a:ext cx="2564296" cy="421572"/>
            </a:xfrm>
            <a:prstGeom prst="rect">
              <a:avLst/>
            </a:prstGeom>
            <a:noFill/>
          </p:spPr>
          <p:txBody>
            <a:bodyPr wrap="square">
              <a:spAutoFit/>
            </a:bodyPr>
            <a:lstStyle/>
            <a:p>
              <a:pPr algn="ctr"/>
              <a:r>
                <a:rPr lang="en-US" altLang="zh-CN" sz="2000" b="1" i="0" u="none" strike="noStrike">
                  <a:solidFill>
                    <a:srgbClr val="000000"/>
                  </a:solidFill>
                  <a:effectLst/>
                  <a:latin typeface="Arial" panose="020B0604020202020204" pitchFamily="34" charset="0"/>
                </a:rPr>
                <a:t>Brand Legacy</a:t>
              </a:r>
              <a:endParaRPr lang="en-US" sz="2000">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4E249A5E-D2D6-594B-7895-F7027D0A05EF}"/>
                </a:ext>
              </a:extLst>
            </p:cNvPr>
            <p:cNvSpPr/>
            <p:nvPr/>
          </p:nvSpPr>
          <p:spPr>
            <a:xfrm>
              <a:off x="3077815" y="369945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TextBox 17">
              <a:extLst>
                <a:ext uri="{FF2B5EF4-FFF2-40B4-BE49-F238E27FC236}">
                  <a16:creationId xmlns:a16="http://schemas.microsoft.com/office/drawing/2014/main" id="{E0E2C142-6985-AA1B-F8FC-BA067C156699}"/>
                </a:ext>
              </a:extLst>
            </p:cNvPr>
            <p:cNvSpPr txBox="1"/>
            <p:nvPr/>
          </p:nvSpPr>
          <p:spPr>
            <a:xfrm>
              <a:off x="3211630" y="3986567"/>
              <a:ext cx="2564296" cy="745857"/>
            </a:xfrm>
            <a:prstGeom prst="rect">
              <a:avLst/>
            </a:prstGeom>
            <a:noFill/>
          </p:spPr>
          <p:txBody>
            <a:bodyPr wrap="square">
              <a:spAutoFit/>
            </a:bodyPr>
            <a:lstStyle/>
            <a:p>
              <a:pPr algn="ctr"/>
              <a:r>
                <a:rPr lang="en-US" altLang="zh-CN" sz="2000" b="1" i="0" u="none" strike="noStrike">
                  <a:solidFill>
                    <a:srgbClr val="000000"/>
                  </a:solidFill>
                  <a:effectLst/>
                  <a:latin typeface="Arial" panose="020B0604020202020204" pitchFamily="34" charset="0"/>
                </a:rPr>
                <a:t>High Quality and Unique </a:t>
              </a:r>
              <a:r>
                <a:rPr lang="en-US" altLang="zh-CN" sz="2000" b="1">
                  <a:solidFill>
                    <a:srgbClr val="000000"/>
                  </a:solidFill>
                  <a:latin typeface="Arial" panose="020B0604020202020204" pitchFamily="34" charset="0"/>
                </a:rPr>
                <a:t>C</a:t>
              </a:r>
              <a:r>
                <a:rPr lang="en-US" altLang="zh-CN" sz="2000" b="1" i="0" u="none" strike="noStrike">
                  <a:solidFill>
                    <a:srgbClr val="000000"/>
                  </a:solidFill>
                  <a:effectLst/>
                  <a:latin typeface="Arial" panose="020B0604020202020204" pitchFamily="34" charset="0"/>
                </a:rPr>
                <a:t>ontent</a:t>
              </a:r>
              <a:endParaRPr lang="en-US" sz="2800">
                <a:latin typeface="Arial" panose="020B0604020202020204" pitchFamily="34" charset="0"/>
                <a:cs typeface="Arial" panose="020B0604020202020204" pitchFamily="34" charset="0"/>
              </a:endParaRPr>
            </a:p>
          </p:txBody>
        </p:sp>
        <p:cxnSp>
          <p:nvCxnSpPr>
            <p:cNvPr id="22" name="Straight Arrow Connector 21">
              <a:extLst>
                <a:ext uri="{FF2B5EF4-FFF2-40B4-BE49-F238E27FC236}">
                  <a16:creationId xmlns:a16="http://schemas.microsoft.com/office/drawing/2014/main" id="{EC7BBFDC-AB57-5C71-2522-7831675A929D}"/>
                </a:ext>
              </a:extLst>
            </p:cNvPr>
            <p:cNvCxnSpPr>
              <a:cxnSpLocks/>
              <a:stCxn id="6" idx="2"/>
              <a:endCxn id="20" idx="0"/>
            </p:cNvCxnSpPr>
            <p:nvPr/>
          </p:nvCxnSpPr>
          <p:spPr>
            <a:xfrm>
              <a:off x="2787564" y="3252388"/>
              <a:ext cx="1706214" cy="447062"/>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98F9DC3-3DFE-8293-F628-C85F3A586192}"/>
                </a:ext>
              </a:extLst>
            </p:cNvPr>
            <p:cNvCxnSpPr>
              <a:cxnSpLocks/>
              <a:stCxn id="19" idx="2"/>
              <a:endCxn id="20" idx="0"/>
            </p:cNvCxnSpPr>
            <p:nvPr/>
          </p:nvCxnSpPr>
          <p:spPr>
            <a:xfrm flipH="1">
              <a:off x="4493778" y="3252388"/>
              <a:ext cx="1750376" cy="447062"/>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363EE5D-38E6-660F-89CA-7DBBBC218FDE}"/>
                </a:ext>
              </a:extLst>
            </p:cNvPr>
            <p:cNvCxnSpPr>
              <a:cxnSpLocks/>
            </p:cNvCxnSpPr>
            <p:nvPr/>
          </p:nvCxnSpPr>
          <p:spPr>
            <a:xfrm flipV="1">
              <a:off x="4150519" y="2702423"/>
              <a:ext cx="732909" cy="1"/>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C1842CDC-9E41-16F0-6D17-49F81FF30E9A}"/>
              </a:ext>
            </a:extLst>
          </p:cNvPr>
          <p:cNvSpPr txBox="1"/>
          <p:nvPr/>
        </p:nvSpPr>
        <p:spPr>
          <a:xfrm>
            <a:off x="7502775" y="683273"/>
            <a:ext cx="4384817" cy="400110"/>
          </a:xfrm>
          <a:prstGeom prst="rect">
            <a:avLst/>
          </a:prstGeom>
          <a:noFill/>
        </p:spPr>
        <p:txBody>
          <a:bodyPr wrap="square" rtlCol="0">
            <a:spAutoFit/>
          </a:bodyPr>
          <a:lstStyle/>
          <a:p>
            <a:pPr algn="ctr"/>
            <a:r>
              <a:rPr lang="en-US" sz="2000" b="1">
                <a:latin typeface="Arial" panose="020B0604020202020204" pitchFamily="34" charset="0"/>
                <a:cs typeface="Arial" panose="020B0604020202020204" pitchFamily="34" charset="0"/>
              </a:rPr>
              <a:t>Competitive Advantages</a:t>
            </a:r>
          </a:p>
        </p:txBody>
      </p:sp>
      <p:pic>
        <p:nvPicPr>
          <p:cNvPr id="8" name="Picture 7" descr="A blue and black logo&#10;&#10;Description automatically generated">
            <a:extLst>
              <a:ext uri="{FF2B5EF4-FFF2-40B4-BE49-F238E27FC236}">
                <a16:creationId xmlns:a16="http://schemas.microsoft.com/office/drawing/2014/main" id="{CD81954F-4338-52D4-5F14-A3E94A0802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246" y="638377"/>
            <a:ext cx="1685547" cy="914541"/>
          </a:xfrm>
          <a:prstGeom prst="rect">
            <a:avLst/>
          </a:prstGeom>
        </p:spPr>
      </p:pic>
    </p:spTree>
    <p:extLst>
      <p:ext uri="{BB962C8B-B14F-4D97-AF65-F5344CB8AC3E}">
        <p14:creationId xmlns:p14="http://schemas.microsoft.com/office/powerpoint/2010/main" val="987533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C8BA43-2DDF-1A8F-FD08-D6744CAB25EC}"/>
              </a:ext>
            </a:extLst>
          </p:cNvPr>
          <p:cNvSpPr>
            <a:spLocks noGrp="1"/>
          </p:cNvSpPr>
          <p:nvPr>
            <p:ph type="sldNum" sz="quarter" idx="12"/>
          </p:nvPr>
        </p:nvSpPr>
        <p:spPr/>
        <p:txBody>
          <a:bodyPr>
            <a:normAutofit/>
          </a:bodyPr>
          <a:lstStyle/>
          <a:p>
            <a:pPr>
              <a:spcAft>
                <a:spcPts val="600"/>
              </a:spcAft>
            </a:pPr>
            <a:fld id="{2CB9EC67-D49B-4D18-9535-E4EC1DF76AC3}" type="slidenum">
              <a:rPr lang="en-US" smtClean="0"/>
              <a:pPr>
                <a:spcAft>
                  <a:spcPts val="600"/>
                </a:spcAft>
              </a:pPr>
              <a:t>12</a:t>
            </a:fld>
            <a:endParaRPr lang="en-US"/>
          </a:p>
        </p:txBody>
      </p:sp>
      <p:sp>
        <p:nvSpPr>
          <p:cNvPr id="12" name="Rectangle 11">
            <a:extLst>
              <a:ext uri="{FF2B5EF4-FFF2-40B4-BE49-F238E27FC236}">
                <a16:creationId xmlns:a16="http://schemas.microsoft.com/office/drawing/2014/main" id="{B1B371F3-47C0-D0E5-5984-5824F0886451}"/>
              </a:ext>
            </a:extLst>
          </p:cNvPr>
          <p:cNvSpPr/>
          <p:nvPr/>
        </p:nvSpPr>
        <p:spPr>
          <a:xfrm>
            <a:off x="7505866" y="1089786"/>
            <a:ext cx="4384817" cy="5519529"/>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marL="283210" indent="-283210" fontAlgn="t">
              <a:buSzPts val="1800"/>
              <a:buFont typeface="Arial" panose="020B0604020202020204" pitchFamily="34" charset="0"/>
              <a:buChar char="•"/>
            </a:pPr>
            <a:r>
              <a:rPr lang="en-GB" altLang="zh-CN" sz="2000">
                <a:latin typeface="Arial" panose="020B0604020202020204" pitchFamily="34" charset="0"/>
                <a:cs typeface="Arial" panose="020B0604020202020204" pitchFamily="34" charset="0"/>
              </a:rPr>
              <a:t>Expansive</a:t>
            </a:r>
            <a:r>
              <a:rPr lang="en-GB" altLang="zh-CN" sz="2000" kern="1200">
                <a:solidFill>
                  <a:schemeClr val="dk1"/>
                </a:solidFill>
                <a:latin typeface="Arial" panose="020B0604020202020204" pitchFamily="34" charset="0"/>
                <a:ea typeface="+mn-ea"/>
                <a:cs typeface="Arial" panose="020B0604020202020204" pitchFamily="34" charset="0"/>
              </a:rPr>
              <a:t> Content Library and Franchise Intellectual Properties</a:t>
            </a:r>
            <a:endParaRPr lang="en-US"/>
          </a:p>
          <a:p>
            <a:pPr marL="283210" indent="-283210" fontAlgn="t">
              <a:buSzPts val="1800"/>
              <a:buFont typeface="Arial" panose="020B0604020202020204" pitchFamily="34" charset="0"/>
              <a:buChar char="•"/>
            </a:pPr>
            <a:endParaRPr lang="en-US" altLang="zh-CN" sz="2000" kern="1200">
              <a:solidFill>
                <a:schemeClr val="dk1"/>
              </a:solidFill>
              <a:latin typeface="Arial" panose="020B0604020202020204" pitchFamily="34" charset="0"/>
              <a:ea typeface="+mn-ea"/>
              <a:cs typeface="Arial" panose="020B0604020202020204" pitchFamily="34" charset="0"/>
            </a:endParaRPr>
          </a:p>
          <a:p>
            <a:pPr marL="283210" indent="-283210" fontAlgn="t">
              <a:buSzPts val="1800"/>
              <a:buFont typeface="Arial" panose="020B0604020202020204" pitchFamily="34" charset="0"/>
              <a:buChar char="•"/>
            </a:pPr>
            <a:r>
              <a:rPr lang="en-US" altLang="zh-CN" sz="2000">
                <a:latin typeface="Arial" panose="020B0604020202020204" pitchFamily="34" charset="0"/>
                <a:cs typeface="Arial" panose="020B0604020202020204" pitchFamily="34" charset="0"/>
              </a:rPr>
              <a:t>Low Cost to Establish Library Content</a:t>
            </a:r>
          </a:p>
          <a:p>
            <a:pPr marL="283210" indent="-283210" fontAlgn="t">
              <a:buSzPts val="1800"/>
              <a:buFont typeface="Arial" panose="020B0604020202020204" pitchFamily="34" charset="0"/>
              <a:buChar char="•"/>
            </a:pPr>
            <a:endParaRPr lang="en-US" altLang="zh-CN" sz="2000">
              <a:latin typeface="Arial" panose="020B0604020202020204" pitchFamily="34" charset="0"/>
              <a:cs typeface="Arial" panose="020B0604020202020204" pitchFamily="34" charset="0"/>
            </a:endParaRPr>
          </a:p>
          <a:p>
            <a:pPr marL="283210" indent="-283210" fontAlgn="t">
              <a:buSzPts val="1800"/>
              <a:buFont typeface="Arial" panose="020B0604020202020204" pitchFamily="34" charset="0"/>
              <a:buChar char="•"/>
            </a:pPr>
            <a:r>
              <a:rPr lang="en-US" altLang="zh-CN" sz="2000">
                <a:latin typeface="Arial" panose="020B0604020202020204" pitchFamily="34" charset="0"/>
                <a:cs typeface="Arial" panose="020B0604020202020204" pitchFamily="34" charset="0"/>
              </a:rPr>
              <a:t>High Efficiency and Quality in Movie Production</a:t>
            </a:r>
          </a:p>
          <a:p>
            <a:pPr marL="283210" indent="-283210" fontAlgn="t">
              <a:buSzPts val="1800"/>
              <a:buFont typeface="Arial" panose="020B0604020202020204" pitchFamily="34" charset="0"/>
              <a:buChar char="•"/>
            </a:pPr>
            <a:endParaRPr lang="en-US" altLang="zh-CN" sz="2000">
              <a:latin typeface="Arial" panose="020B0604020202020204" pitchFamily="34" charset="0"/>
              <a:cs typeface="Arial" panose="020B0604020202020204" pitchFamily="34" charset="0"/>
            </a:endParaRPr>
          </a:p>
          <a:p>
            <a:pPr marL="283210" indent="-283210" fontAlgn="t">
              <a:buSzPts val="1800"/>
              <a:buFont typeface="Arial" panose="020B0604020202020204" pitchFamily="34" charset="0"/>
              <a:buChar char="•"/>
            </a:pPr>
            <a:r>
              <a:rPr lang="en-US" altLang="zh-CN" sz="2000">
                <a:latin typeface="Arial" panose="020B0604020202020204" pitchFamily="34" charset="0"/>
                <a:cs typeface="Arial" panose="020B0604020202020204" pitchFamily="34" charset="0"/>
              </a:rPr>
              <a:t>Global Reputation for All-Age Customers, Especially Children</a:t>
            </a:r>
          </a:p>
          <a:p>
            <a:pPr marL="283210" indent="-283210" fontAlgn="t">
              <a:buSzPts val="1800"/>
              <a:buFont typeface="Arial" panose="020B0604020202020204" pitchFamily="34" charset="0"/>
              <a:buChar char="•"/>
            </a:pPr>
            <a:endParaRPr lang="en-US" altLang="zh-CN" sz="2000">
              <a:latin typeface="Arial" panose="020B0604020202020204" pitchFamily="34" charset="0"/>
              <a:cs typeface="Arial" panose="020B0604020202020204" pitchFamily="34" charset="0"/>
            </a:endParaRPr>
          </a:p>
          <a:p>
            <a:pPr marL="283210" indent="-283210" fontAlgn="t">
              <a:buSzPts val="1800"/>
              <a:buFont typeface="Arial" panose="020B0604020202020204" pitchFamily="34" charset="0"/>
              <a:buChar char="•"/>
            </a:pPr>
            <a:r>
              <a:rPr lang="en-US" altLang="zh-CN" sz="2000">
                <a:latin typeface="Arial"/>
                <a:ea typeface="华文中宋"/>
                <a:cs typeface="Arial"/>
              </a:rPr>
              <a:t>Higher Brand Attachment</a:t>
            </a:r>
          </a:p>
          <a:p>
            <a:pPr marL="283210" indent="-283210" fontAlgn="t">
              <a:buSzPts val="1800"/>
              <a:buFont typeface="Arial" panose="020B0604020202020204" pitchFamily="34" charset="0"/>
              <a:buChar char="•"/>
            </a:pPr>
            <a:endParaRPr lang="en-US" altLang="zh-CN" sz="2000">
              <a:latin typeface="Arial" panose="020B0604020202020204" pitchFamily="34" charset="0"/>
              <a:cs typeface="Arial" panose="020B0604020202020204" pitchFamily="34" charset="0"/>
            </a:endParaRPr>
          </a:p>
          <a:p>
            <a:pPr marL="283210" indent="-283210" fontAlgn="t">
              <a:buSzPts val="1800"/>
              <a:buFont typeface="Arial" panose="020B0604020202020204" pitchFamily="34" charset="0"/>
              <a:buChar char="•"/>
            </a:pPr>
            <a:r>
              <a:rPr lang="en-US" altLang="zh-CN" sz="2000">
                <a:latin typeface="Arial" panose="020B0604020202020204" pitchFamily="34" charset="0"/>
                <a:cs typeface="Arial" panose="020B0604020202020204" pitchFamily="34" charset="0"/>
              </a:rPr>
              <a:t>P</a:t>
            </a:r>
            <a:r>
              <a:rPr lang="en-US" altLang="zh-CN" sz="2000" kern="1200">
                <a:solidFill>
                  <a:schemeClr val="dk1"/>
                </a:solidFill>
                <a:latin typeface="Arial" panose="020B0604020202020204" pitchFamily="34" charset="0"/>
                <a:ea typeface="+mn-ea"/>
                <a:cs typeface="Arial" panose="020B0604020202020204" pitchFamily="34" charset="0"/>
              </a:rPr>
              <a:t>rice Competitive </a:t>
            </a:r>
            <a:r>
              <a:rPr lang="en-US" altLang="zh-CN" sz="2000">
                <a:latin typeface="Arial" panose="020B0604020202020204" pitchFamily="34" charset="0"/>
                <a:cs typeface="Arial" panose="020B0604020202020204" pitchFamily="34" charset="0"/>
              </a:rPr>
              <a:t>S</a:t>
            </a:r>
            <a:r>
              <a:rPr lang="en-US" altLang="zh-CN" sz="2000" kern="1200">
                <a:solidFill>
                  <a:schemeClr val="dk1"/>
                </a:solidFill>
                <a:latin typeface="Arial" panose="020B0604020202020204" pitchFamily="34" charset="0"/>
                <a:ea typeface="+mn-ea"/>
                <a:cs typeface="Arial" panose="020B0604020202020204" pitchFamily="34" charset="0"/>
              </a:rPr>
              <a:t>ubscription </a:t>
            </a:r>
            <a:r>
              <a:rPr lang="en-US" altLang="zh-CN" sz="2000">
                <a:latin typeface="Arial" panose="020B0604020202020204" pitchFamily="34" charset="0"/>
                <a:cs typeface="Arial" panose="020B0604020202020204" pitchFamily="34" charset="0"/>
              </a:rPr>
              <a:t>S</a:t>
            </a:r>
            <a:r>
              <a:rPr lang="en-US" altLang="zh-CN" sz="2000" kern="1200">
                <a:solidFill>
                  <a:schemeClr val="dk1"/>
                </a:solidFill>
                <a:latin typeface="Arial" panose="020B0604020202020204" pitchFamily="34" charset="0"/>
                <a:ea typeface="+mn-ea"/>
                <a:cs typeface="Arial" panose="020B0604020202020204" pitchFamily="34" charset="0"/>
              </a:rPr>
              <a:t>cheme</a:t>
            </a:r>
            <a:endParaRPr lang="en-US" altLang="zh-CN" sz="160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D512E882-4601-690B-6A0F-5790DB278EAA}"/>
              </a:ext>
            </a:extLst>
          </p:cNvPr>
          <p:cNvGrpSpPr/>
          <p:nvPr/>
        </p:nvGrpSpPr>
        <p:grpSpPr>
          <a:xfrm>
            <a:off x="104990" y="1323338"/>
            <a:ext cx="7153480" cy="4829766"/>
            <a:chOff x="446533" y="993913"/>
            <a:chExt cx="8094493" cy="5088835"/>
          </a:xfrm>
        </p:grpSpPr>
        <p:sp>
          <p:nvSpPr>
            <p:cNvPr id="5" name="Oval 4">
              <a:extLst>
                <a:ext uri="{FF2B5EF4-FFF2-40B4-BE49-F238E27FC236}">
                  <a16:creationId xmlns:a16="http://schemas.microsoft.com/office/drawing/2014/main" id="{F7C2E078-78D4-D762-4A76-94557827D3ED}"/>
                </a:ext>
              </a:extLst>
            </p:cNvPr>
            <p:cNvSpPr/>
            <p:nvPr/>
          </p:nvSpPr>
          <p:spPr>
            <a:xfrm>
              <a:off x="446533" y="993913"/>
              <a:ext cx="8094493" cy="5088835"/>
            </a:xfrm>
            <a:prstGeom prst="ellipse">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20827E6-B84C-5882-ECB4-64DD89E2DE2A}"/>
                </a:ext>
              </a:extLst>
            </p:cNvPr>
            <p:cNvSpPr/>
            <p:nvPr/>
          </p:nvSpPr>
          <p:spPr>
            <a:xfrm>
              <a:off x="1371600" y="205206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TextBox 9">
              <a:extLst>
                <a:ext uri="{FF2B5EF4-FFF2-40B4-BE49-F238E27FC236}">
                  <a16:creationId xmlns:a16="http://schemas.microsoft.com/office/drawing/2014/main" id="{CF78C696-A649-AA3E-CC3E-C6206EA51A4B}"/>
                </a:ext>
              </a:extLst>
            </p:cNvPr>
            <p:cNvSpPr txBox="1"/>
            <p:nvPr/>
          </p:nvSpPr>
          <p:spPr>
            <a:xfrm>
              <a:off x="2445025" y="4899754"/>
              <a:ext cx="3955774" cy="1077218"/>
            </a:xfrm>
            <a:prstGeom prst="rect">
              <a:avLst/>
            </a:prstGeom>
            <a:noFill/>
          </p:spPr>
          <p:txBody>
            <a:bodyPr wrap="square" rtlCol="0">
              <a:spAutoFit/>
            </a:bodyPr>
            <a:lstStyle/>
            <a:p>
              <a:pPr algn="ctr"/>
              <a:r>
                <a:rPr lang="en-US" sz="2800" b="1">
                  <a:latin typeface="Arial" panose="020B0604020202020204" pitchFamily="34" charset="0"/>
                  <a:cs typeface="Arial" panose="020B0604020202020204" pitchFamily="34" charset="0"/>
                </a:rPr>
                <a:t>Core</a:t>
              </a:r>
              <a:r>
                <a:rPr lang="en-US" sz="3200" b="1">
                  <a:latin typeface="Arial" panose="020B0604020202020204" pitchFamily="34" charset="0"/>
                  <a:cs typeface="Arial" panose="020B0604020202020204" pitchFamily="34" charset="0"/>
                </a:rPr>
                <a:t> </a:t>
              </a:r>
              <a:r>
                <a:rPr lang="en-US" sz="2800" b="1">
                  <a:latin typeface="Arial" panose="020B0604020202020204" pitchFamily="34" charset="0"/>
                  <a:cs typeface="Arial" panose="020B0604020202020204" pitchFamily="34" charset="0"/>
                </a:rPr>
                <a:t>Competencies</a:t>
              </a:r>
              <a:endParaRPr lang="en-US" sz="3200" b="1">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7DA54FC3-16BC-9141-121F-CC9C6F32817E}"/>
                </a:ext>
              </a:extLst>
            </p:cNvPr>
            <p:cNvSpPr txBox="1"/>
            <p:nvPr/>
          </p:nvSpPr>
          <p:spPr>
            <a:xfrm>
              <a:off x="1347490" y="2129991"/>
              <a:ext cx="2827139" cy="1070143"/>
            </a:xfrm>
            <a:prstGeom prst="rect">
              <a:avLst/>
            </a:prstGeom>
            <a:noFill/>
          </p:spPr>
          <p:txBody>
            <a:bodyPr wrap="square" rtlCol="0">
              <a:spAutoFit/>
            </a:bodyPr>
            <a:lstStyle/>
            <a:p>
              <a:pPr algn="ctr"/>
              <a:r>
                <a:rPr lang="en-US" altLang="zh-CN" sz="2000" b="1">
                  <a:solidFill>
                    <a:schemeClr val="dk1"/>
                  </a:solidFill>
                  <a:latin typeface="Arial" panose="020B0604020202020204" pitchFamily="34" charset="0"/>
                  <a:cs typeface="Arial" panose="020B0604020202020204" pitchFamily="34" charset="0"/>
                </a:rPr>
                <a:t>I</a:t>
              </a:r>
              <a:r>
                <a:rPr lang="en-US" altLang="zh-CN" sz="2000" b="1" kern="1200">
                  <a:solidFill>
                    <a:schemeClr val="dk1"/>
                  </a:solidFill>
                  <a:latin typeface="Arial" panose="020B0604020202020204" pitchFamily="34" charset="0"/>
                  <a:ea typeface="+mn-ea"/>
                  <a:cs typeface="Arial" panose="020B0604020202020204" pitchFamily="34" charset="0"/>
                </a:rPr>
                <a:t>n-house </a:t>
              </a:r>
              <a:r>
                <a:rPr lang="en-US" altLang="zh-CN" sz="2000" b="1">
                  <a:solidFill>
                    <a:schemeClr val="dk1"/>
                  </a:solidFill>
                  <a:latin typeface="Arial" panose="020B0604020202020204" pitchFamily="34" charset="0"/>
                  <a:cs typeface="Arial" panose="020B0604020202020204" pitchFamily="34" charset="0"/>
                </a:rPr>
                <a:t>M</a:t>
              </a:r>
              <a:r>
                <a:rPr lang="en-US" altLang="zh-CN" sz="2000" b="1" kern="1200">
                  <a:solidFill>
                    <a:schemeClr val="dk1"/>
                  </a:solidFill>
                  <a:latin typeface="Arial" panose="020B0604020202020204" pitchFamily="34" charset="0"/>
                  <a:ea typeface="+mn-ea"/>
                  <a:cs typeface="Arial" panose="020B0604020202020204" pitchFamily="34" charset="0"/>
                </a:rPr>
                <a:t>ovie </a:t>
              </a:r>
              <a:r>
                <a:rPr lang="en-US" altLang="zh-CN" sz="2000" b="1">
                  <a:solidFill>
                    <a:schemeClr val="dk1"/>
                  </a:solidFill>
                  <a:latin typeface="Arial" panose="020B0604020202020204" pitchFamily="34" charset="0"/>
                  <a:cs typeface="Arial" panose="020B0604020202020204" pitchFamily="34" charset="0"/>
                </a:rPr>
                <a:t>P</a:t>
              </a:r>
              <a:r>
                <a:rPr lang="en-US" altLang="zh-CN" sz="2000" b="1" kern="1200">
                  <a:solidFill>
                    <a:schemeClr val="dk1"/>
                  </a:solidFill>
                  <a:latin typeface="Arial" panose="020B0604020202020204" pitchFamily="34" charset="0"/>
                  <a:ea typeface="+mn-ea"/>
                  <a:cs typeface="Arial" panose="020B0604020202020204" pitchFamily="34" charset="0"/>
                </a:rPr>
                <a:t>roduction </a:t>
              </a:r>
              <a:r>
                <a:rPr lang="en-US" altLang="zh-CN" sz="2000" b="1">
                  <a:solidFill>
                    <a:schemeClr val="dk1"/>
                  </a:solidFill>
                  <a:latin typeface="Arial" panose="020B0604020202020204" pitchFamily="34" charset="0"/>
                  <a:cs typeface="Arial" panose="020B0604020202020204" pitchFamily="34" charset="0"/>
                </a:rPr>
                <a:t>C</a:t>
              </a:r>
              <a:r>
                <a:rPr lang="en-US" altLang="zh-CN" sz="2000" b="1" kern="1200">
                  <a:solidFill>
                    <a:schemeClr val="dk1"/>
                  </a:solidFill>
                  <a:latin typeface="Arial" panose="020B0604020202020204" pitchFamily="34" charset="0"/>
                  <a:ea typeface="+mn-ea"/>
                  <a:cs typeface="Arial" panose="020B0604020202020204" pitchFamily="34" charset="0"/>
                </a:rPr>
                <a:t>apabilities</a:t>
              </a:r>
              <a:endParaRPr lang="en-US" sz="2000">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02154D86-3982-0206-3165-F311E7F306D1}"/>
                </a:ext>
              </a:extLst>
            </p:cNvPr>
            <p:cNvSpPr/>
            <p:nvPr/>
          </p:nvSpPr>
          <p:spPr>
            <a:xfrm>
              <a:off x="4828191" y="205206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TextBox 15">
              <a:extLst>
                <a:ext uri="{FF2B5EF4-FFF2-40B4-BE49-F238E27FC236}">
                  <a16:creationId xmlns:a16="http://schemas.microsoft.com/office/drawing/2014/main" id="{13EA9AEE-4C25-A98F-4561-20CAF80AAA4E}"/>
                </a:ext>
              </a:extLst>
            </p:cNvPr>
            <p:cNvSpPr txBox="1"/>
            <p:nvPr/>
          </p:nvSpPr>
          <p:spPr>
            <a:xfrm>
              <a:off x="4962007" y="2448561"/>
              <a:ext cx="2564296" cy="421572"/>
            </a:xfrm>
            <a:prstGeom prst="rect">
              <a:avLst/>
            </a:prstGeom>
            <a:noFill/>
          </p:spPr>
          <p:txBody>
            <a:bodyPr wrap="square">
              <a:spAutoFit/>
            </a:bodyPr>
            <a:lstStyle/>
            <a:p>
              <a:pPr algn="ctr"/>
              <a:r>
                <a:rPr lang="en-US" altLang="zh-CN" sz="2000" b="1" i="0" u="none" strike="noStrike">
                  <a:solidFill>
                    <a:srgbClr val="000000"/>
                  </a:solidFill>
                  <a:effectLst/>
                  <a:latin typeface="Arial" panose="020B0604020202020204" pitchFamily="34" charset="0"/>
                </a:rPr>
                <a:t>Brand Legacy</a:t>
              </a:r>
              <a:endParaRPr lang="en-US" sz="2000">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4E249A5E-D2D6-594B-7895-F7027D0A05EF}"/>
                </a:ext>
              </a:extLst>
            </p:cNvPr>
            <p:cNvSpPr/>
            <p:nvPr/>
          </p:nvSpPr>
          <p:spPr>
            <a:xfrm>
              <a:off x="3077815" y="369945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TextBox 17">
              <a:extLst>
                <a:ext uri="{FF2B5EF4-FFF2-40B4-BE49-F238E27FC236}">
                  <a16:creationId xmlns:a16="http://schemas.microsoft.com/office/drawing/2014/main" id="{E0E2C142-6985-AA1B-F8FC-BA067C156699}"/>
                </a:ext>
              </a:extLst>
            </p:cNvPr>
            <p:cNvSpPr txBox="1"/>
            <p:nvPr/>
          </p:nvSpPr>
          <p:spPr>
            <a:xfrm>
              <a:off x="3211630" y="3986567"/>
              <a:ext cx="2564296" cy="745857"/>
            </a:xfrm>
            <a:prstGeom prst="rect">
              <a:avLst/>
            </a:prstGeom>
            <a:noFill/>
          </p:spPr>
          <p:txBody>
            <a:bodyPr wrap="square">
              <a:spAutoFit/>
            </a:bodyPr>
            <a:lstStyle/>
            <a:p>
              <a:pPr algn="ctr"/>
              <a:r>
                <a:rPr lang="en-US" altLang="zh-CN" sz="2000" b="1" i="0" u="none" strike="noStrike">
                  <a:solidFill>
                    <a:srgbClr val="000000"/>
                  </a:solidFill>
                  <a:effectLst/>
                  <a:latin typeface="Arial" panose="020B0604020202020204" pitchFamily="34" charset="0"/>
                </a:rPr>
                <a:t>High Quality and Unique </a:t>
              </a:r>
              <a:r>
                <a:rPr lang="en-US" altLang="zh-CN" sz="2000" b="1">
                  <a:solidFill>
                    <a:srgbClr val="000000"/>
                  </a:solidFill>
                  <a:latin typeface="Arial" panose="020B0604020202020204" pitchFamily="34" charset="0"/>
                </a:rPr>
                <a:t>C</a:t>
              </a:r>
              <a:r>
                <a:rPr lang="en-US" altLang="zh-CN" sz="2000" b="1" i="0" u="none" strike="noStrike">
                  <a:solidFill>
                    <a:srgbClr val="000000"/>
                  </a:solidFill>
                  <a:effectLst/>
                  <a:latin typeface="Arial" panose="020B0604020202020204" pitchFamily="34" charset="0"/>
                </a:rPr>
                <a:t>ontent</a:t>
              </a:r>
              <a:endParaRPr lang="en-US" sz="2800">
                <a:latin typeface="Arial" panose="020B0604020202020204" pitchFamily="34" charset="0"/>
                <a:cs typeface="Arial" panose="020B0604020202020204" pitchFamily="34" charset="0"/>
              </a:endParaRPr>
            </a:p>
          </p:txBody>
        </p:sp>
        <p:cxnSp>
          <p:nvCxnSpPr>
            <p:cNvPr id="22" name="Straight Arrow Connector 21">
              <a:extLst>
                <a:ext uri="{FF2B5EF4-FFF2-40B4-BE49-F238E27FC236}">
                  <a16:creationId xmlns:a16="http://schemas.microsoft.com/office/drawing/2014/main" id="{EC7BBFDC-AB57-5C71-2522-7831675A929D}"/>
                </a:ext>
              </a:extLst>
            </p:cNvPr>
            <p:cNvCxnSpPr>
              <a:cxnSpLocks/>
              <a:stCxn id="6" idx="2"/>
              <a:endCxn id="20" idx="0"/>
            </p:cNvCxnSpPr>
            <p:nvPr/>
          </p:nvCxnSpPr>
          <p:spPr>
            <a:xfrm>
              <a:off x="2787564" y="3252388"/>
              <a:ext cx="1706214" cy="447062"/>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98F9DC3-3DFE-8293-F628-C85F3A586192}"/>
                </a:ext>
              </a:extLst>
            </p:cNvPr>
            <p:cNvCxnSpPr>
              <a:cxnSpLocks/>
              <a:stCxn id="19" idx="2"/>
              <a:endCxn id="20" idx="0"/>
            </p:cNvCxnSpPr>
            <p:nvPr/>
          </p:nvCxnSpPr>
          <p:spPr>
            <a:xfrm flipH="1">
              <a:off x="4493778" y="3252388"/>
              <a:ext cx="1750376" cy="447062"/>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363EE5D-38E6-660F-89CA-7DBBBC218FDE}"/>
                </a:ext>
              </a:extLst>
            </p:cNvPr>
            <p:cNvCxnSpPr>
              <a:cxnSpLocks/>
            </p:cNvCxnSpPr>
            <p:nvPr/>
          </p:nvCxnSpPr>
          <p:spPr>
            <a:xfrm flipV="1">
              <a:off x="4150519" y="2702423"/>
              <a:ext cx="732909" cy="1"/>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C1842CDC-9E41-16F0-6D17-49F81FF30E9A}"/>
              </a:ext>
            </a:extLst>
          </p:cNvPr>
          <p:cNvSpPr txBox="1"/>
          <p:nvPr/>
        </p:nvSpPr>
        <p:spPr>
          <a:xfrm>
            <a:off x="7502775" y="683273"/>
            <a:ext cx="4384817" cy="400110"/>
          </a:xfrm>
          <a:prstGeom prst="rect">
            <a:avLst/>
          </a:prstGeom>
          <a:noFill/>
        </p:spPr>
        <p:txBody>
          <a:bodyPr wrap="square" rtlCol="0">
            <a:spAutoFit/>
          </a:bodyPr>
          <a:lstStyle/>
          <a:p>
            <a:pPr algn="ctr"/>
            <a:r>
              <a:rPr lang="en-US" sz="2000" b="1">
                <a:latin typeface="Arial" panose="020B0604020202020204" pitchFamily="34" charset="0"/>
                <a:cs typeface="Arial" panose="020B0604020202020204" pitchFamily="34" charset="0"/>
              </a:rPr>
              <a:t>Competitive Advantages</a:t>
            </a:r>
          </a:p>
        </p:txBody>
      </p:sp>
      <p:pic>
        <p:nvPicPr>
          <p:cNvPr id="8" name="Picture 7" descr="A blue and black logo&#10;&#10;Description automatically generated">
            <a:extLst>
              <a:ext uri="{FF2B5EF4-FFF2-40B4-BE49-F238E27FC236}">
                <a16:creationId xmlns:a16="http://schemas.microsoft.com/office/drawing/2014/main" id="{CD81954F-4338-52D4-5F14-A3E94A0802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246" y="638377"/>
            <a:ext cx="1685547" cy="914541"/>
          </a:xfrm>
          <a:prstGeom prst="rect">
            <a:avLst/>
          </a:prstGeom>
        </p:spPr>
      </p:pic>
      <p:sp>
        <p:nvSpPr>
          <p:cNvPr id="9" name="Rectangle 8">
            <a:extLst>
              <a:ext uri="{FF2B5EF4-FFF2-40B4-BE49-F238E27FC236}">
                <a16:creationId xmlns:a16="http://schemas.microsoft.com/office/drawing/2014/main" id="{5F3F6B90-7D20-4A13-52C2-04F005EC14CD}"/>
              </a:ext>
            </a:extLst>
          </p:cNvPr>
          <p:cNvSpPr/>
          <p:nvPr/>
        </p:nvSpPr>
        <p:spPr>
          <a:xfrm>
            <a:off x="7580212" y="5624819"/>
            <a:ext cx="4225294" cy="676170"/>
          </a:xfrm>
          <a:prstGeom prst="rect">
            <a:avLst/>
          </a:prstGeom>
          <a:noFill/>
          <a:ln w="28575">
            <a:solidFill>
              <a:srgbClr val="FFCC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26962B-B794-7E4B-324B-CBAFABE5E853}"/>
              </a:ext>
            </a:extLst>
          </p:cNvPr>
          <p:cNvSpPr/>
          <p:nvPr/>
        </p:nvSpPr>
        <p:spPr>
          <a:xfrm>
            <a:off x="7580211" y="4140924"/>
            <a:ext cx="4225294" cy="676170"/>
          </a:xfrm>
          <a:prstGeom prst="rect">
            <a:avLst/>
          </a:prstGeom>
          <a:noFill/>
          <a:ln w="28575">
            <a:solidFill>
              <a:srgbClr val="FFCC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61893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C8BA43-2DDF-1A8F-FD08-D6744CAB25EC}"/>
              </a:ext>
            </a:extLst>
          </p:cNvPr>
          <p:cNvSpPr>
            <a:spLocks noGrp="1"/>
          </p:cNvSpPr>
          <p:nvPr>
            <p:ph type="sldNum" sz="quarter" idx="12"/>
          </p:nvPr>
        </p:nvSpPr>
        <p:spPr/>
        <p:txBody>
          <a:bodyPr>
            <a:normAutofit/>
          </a:bodyPr>
          <a:lstStyle/>
          <a:p>
            <a:pPr>
              <a:spcAft>
                <a:spcPts val="600"/>
              </a:spcAft>
            </a:pPr>
            <a:fld id="{2CB9EC67-D49B-4D18-9535-E4EC1DF76AC3}" type="slidenum">
              <a:rPr lang="en-US" smtClean="0"/>
              <a:pPr>
                <a:spcAft>
                  <a:spcPts val="600"/>
                </a:spcAft>
              </a:pPr>
              <a:t>13</a:t>
            </a:fld>
            <a:endParaRPr lang="en-US"/>
          </a:p>
        </p:txBody>
      </p:sp>
      <p:sp>
        <p:nvSpPr>
          <p:cNvPr id="12" name="Rectangle 11">
            <a:extLst>
              <a:ext uri="{FF2B5EF4-FFF2-40B4-BE49-F238E27FC236}">
                <a16:creationId xmlns:a16="http://schemas.microsoft.com/office/drawing/2014/main" id="{B1B371F3-47C0-D0E5-5984-5824F0886451}"/>
              </a:ext>
            </a:extLst>
          </p:cNvPr>
          <p:cNvSpPr/>
          <p:nvPr/>
        </p:nvSpPr>
        <p:spPr>
          <a:xfrm>
            <a:off x="7505866" y="1089786"/>
            <a:ext cx="4384817" cy="55195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285750" indent="-285750" fontAlgn="t">
              <a:buSzPts val="1800"/>
              <a:buFont typeface="Arial" panose="020B0604020202020204" pitchFamily="34" charset="0"/>
              <a:buChar char="•"/>
            </a:pPr>
            <a:r>
              <a:rPr lang="en-US" sz="1600" i="0" u="none" strike="noStrike" kern="1200">
                <a:solidFill>
                  <a:srgbClr val="000000"/>
                </a:solidFill>
                <a:effectLst/>
                <a:latin typeface="Arial" panose="020B0604020202020204" pitchFamily="34" charset="0"/>
                <a:cs typeface="Arial" panose="020B0604020202020204" pitchFamily="34" charset="0"/>
              </a:rPr>
              <a:t>Cost-Effective Service Promotion and Cinema Partnerships</a:t>
            </a:r>
          </a:p>
          <a:p>
            <a:pPr marL="285750" indent="-285750" fontAlgn="t">
              <a:buSzPts val="1800"/>
              <a:buFont typeface="Arial" panose="020B0604020202020204" pitchFamily="34" charset="0"/>
              <a:buChar char="•"/>
            </a:pPr>
            <a:endParaRPr lang="en-US" sz="1600" i="0" u="none" strike="noStrike" kern="1200">
              <a:solidFill>
                <a:srgbClr val="000000"/>
              </a:solidFill>
              <a:effectLst/>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i="0" u="none" strike="noStrike" kern="1200">
                <a:solidFill>
                  <a:srgbClr val="000000"/>
                </a:solidFill>
                <a:effectLst/>
                <a:latin typeface="Arial" panose="020B0604020202020204" pitchFamily="34" charset="0"/>
                <a:cs typeface="Arial" panose="020B0604020202020204" pitchFamily="34" charset="0"/>
              </a:rPr>
              <a:t>Loyal and Quality-Oriented Customer Base</a:t>
            </a:r>
          </a:p>
          <a:p>
            <a:pPr marL="285750" indent="-285750" fontAlgn="t">
              <a:buSzPts val="1800"/>
              <a:buFont typeface="Arial" panose="020B0604020202020204" pitchFamily="34" charset="0"/>
              <a:buChar char="•"/>
            </a:pPr>
            <a:endParaRPr lang="en-US" sz="1600">
              <a:solidFill>
                <a:srgbClr val="000000"/>
              </a:solidFill>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i="0" u="none" strike="noStrike" kern="1200">
                <a:solidFill>
                  <a:srgbClr val="000000"/>
                </a:solidFill>
                <a:effectLst/>
                <a:latin typeface="Arial" panose="020B0604020202020204" pitchFamily="34" charset="0"/>
                <a:cs typeface="Arial" panose="020B0604020202020204" pitchFamily="34" charset="0"/>
              </a:rPr>
              <a:t>Resource Optimization via Technological Applications</a:t>
            </a:r>
          </a:p>
          <a:p>
            <a:pPr marL="285750" indent="-285750" fontAlgn="t">
              <a:buSzPts val="1800"/>
              <a:buFont typeface="Arial" panose="020B0604020202020204" pitchFamily="34" charset="0"/>
              <a:buChar char="•"/>
            </a:pPr>
            <a:endParaRPr lang="en-US" sz="1600" i="0" u="none" strike="noStrike" kern="1200">
              <a:solidFill>
                <a:srgbClr val="000000"/>
              </a:solidFill>
              <a:effectLst/>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i="0" u="none" strike="noStrike" kern="1200">
                <a:solidFill>
                  <a:srgbClr val="000000"/>
                </a:solidFill>
                <a:effectLst/>
                <a:latin typeface="Arial" panose="020B0604020202020204" pitchFamily="34" charset="0"/>
                <a:cs typeface="Arial" panose="020B0604020202020204" pitchFamily="34" charset="0"/>
              </a:rPr>
              <a:t>Competitive Pricing through Film Bundles</a:t>
            </a:r>
          </a:p>
          <a:p>
            <a:pPr marL="285750" indent="-285750" fontAlgn="t">
              <a:buSzPts val="1800"/>
              <a:buFont typeface="Arial" panose="020B0604020202020204" pitchFamily="34" charset="0"/>
              <a:buChar char="•"/>
            </a:pPr>
            <a:endParaRPr lang="en-US" sz="1600">
              <a:solidFill>
                <a:srgbClr val="000000"/>
              </a:solidFill>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i="0" u="none" strike="noStrike" kern="1200">
                <a:solidFill>
                  <a:schemeClr val="tx1"/>
                </a:solidFill>
                <a:effectLst/>
                <a:latin typeface="Arial" panose="020B0604020202020204" pitchFamily="34" charset="0"/>
                <a:cs typeface="Arial" panose="020B0604020202020204" pitchFamily="34" charset="0"/>
              </a:rPr>
              <a:t>Expedited Film Delivery and Sustainable Income via TVOD Model</a:t>
            </a:r>
          </a:p>
          <a:p>
            <a:pPr marL="285750" indent="-285750" fontAlgn="t">
              <a:buSzPts val="1800"/>
              <a:buFont typeface="Arial" panose="020B0604020202020204" pitchFamily="34" charset="0"/>
              <a:buChar char="•"/>
            </a:pPr>
            <a:endParaRPr lang="en-US" sz="1600" i="0" u="none" strike="noStrike" kern="1200">
              <a:solidFill>
                <a:schemeClr val="tx1"/>
              </a:solidFill>
              <a:effectLst/>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a:solidFill>
                  <a:srgbClr val="000000"/>
                </a:solidFill>
                <a:latin typeface="Arial" panose="020B0604020202020204" pitchFamily="34" charset="0"/>
                <a:cs typeface="Arial" panose="020B0604020202020204" pitchFamily="34" charset="0"/>
              </a:rPr>
              <a:t>Provides Seamless Integration of Streaming and Cinematic Experience</a:t>
            </a:r>
          </a:p>
          <a:p>
            <a:pPr marL="285750" indent="-285750" fontAlgn="t">
              <a:buSzPts val="1800"/>
              <a:buFont typeface="Arial" panose="020B0604020202020204" pitchFamily="34" charset="0"/>
              <a:buChar char="•"/>
            </a:pPr>
            <a:endParaRPr lang="en-US" sz="1600">
              <a:solidFill>
                <a:srgbClr val="000000"/>
              </a:solidFill>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a:solidFill>
                  <a:srgbClr val="000000"/>
                </a:solidFill>
                <a:latin typeface="Arial" panose="020B0604020202020204" pitchFamily="34" charset="0"/>
                <a:cs typeface="Arial" panose="020B0604020202020204" pitchFamily="34" charset="0"/>
              </a:rPr>
              <a:t>Efficient, Resource-Optimized Team Minimizes Overhead Costs</a:t>
            </a:r>
          </a:p>
        </p:txBody>
      </p:sp>
      <p:grpSp>
        <p:nvGrpSpPr>
          <p:cNvPr id="3" name="Group 2">
            <a:extLst>
              <a:ext uri="{FF2B5EF4-FFF2-40B4-BE49-F238E27FC236}">
                <a16:creationId xmlns:a16="http://schemas.microsoft.com/office/drawing/2014/main" id="{D512E882-4601-690B-6A0F-5790DB278EAA}"/>
              </a:ext>
            </a:extLst>
          </p:cNvPr>
          <p:cNvGrpSpPr/>
          <p:nvPr/>
        </p:nvGrpSpPr>
        <p:grpSpPr>
          <a:xfrm>
            <a:off x="104990" y="1323338"/>
            <a:ext cx="7153480" cy="4829766"/>
            <a:chOff x="446533" y="993913"/>
            <a:chExt cx="8094493" cy="5088835"/>
          </a:xfrm>
        </p:grpSpPr>
        <p:sp>
          <p:nvSpPr>
            <p:cNvPr id="5" name="Oval 4">
              <a:extLst>
                <a:ext uri="{FF2B5EF4-FFF2-40B4-BE49-F238E27FC236}">
                  <a16:creationId xmlns:a16="http://schemas.microsoft.com/office/drawing/2014/main" id="{F7C2E078-78D4-D762-4A76-94557827D3ED}"/>
                </a:ext>
              </a:extLst>
            </p:cNvPr>
            <p:cNvSpPr/>
            <p:nvPr/>
          </p:nvSpPr>
          <p:spPr>
            <a:xfrm>
              <a:off x="446533" y="993913"/>
              <a:ext cx="8094493" cy="5088835"/>
            </a:xfrm>
            <a:prstGeom prst="ellipse">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20827E6-B84C-5882-ECB4-64DD89E2DE2A}"/>
                </a:ext>
              </a:extLst>
            </p:cNvPr>
            <p:cNvSpPr/>
            <p:nvPr/>
          </p:nvSpPr>
          <p:spPr>
            <a:xfrm>
              <a:off x="1371600" y="205206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TextBox 9">
              <a:extLst>
                <a:ext uri="{FF2B5EF4-FFF2-40B4-BE49-F238E27FC236}">
                  <a16:creationId xmlns:a16="http://schemas.microsoft.com/office/drawing/2014/main" id="{CF78C696-A649-AA3E-CC3E-C6206EA51A4B}"/>
                </a:ext>
              </a:extLst>
            </p:cNvPr>
            <p:cNvSpPr txBox="1"/>
            <p:nvPr/>
          </p:nvSpPr>
          <p:spPr>
            <a:xfrm>
              <a:off x="2445025" y="4899754"/>
              <a:ext cx="3955774" cy="1077218"/>
            </a:xfrm>
            <a:prstGeom prst="rect">
              <a:avLst/>
            </a:prstGeom>
            <a:noFill/>
          </p:spPr>
          <p:txBody>
            <a:bodyPr wrap="square" rtlCol="0">
              <a:spAutoFit/>
            </a:bodyPr>
            <a:lstStyle/>
            <a:p>
              <a:pPr algn="ctr"/>
              <a:r>
                <a:rPr lang="en-US" sz="2800" b="1">
                  <a:latin typeface="Arial" panose="020B0604020202020204" pitchFamily="34" charset="0"/>
                  <a:cs typeface="Arial" panose="020B0604020202020204" pitchFamily="34" charset="0"/>
                </a:rPr>
                <a:t>Core</a:t>
              </a:r>
              <a:r>
                <a:rPr lang="en-US" sz="3200" b="1">
                  <a:latin typeface="Arial" panose="020B0604020202020204" pitchFamily="34" charset="0"/>
                  <a:cs typeface="Arial" panose="020B0604020202020204" pitchFamily="34" charset="0"/>
                </a:rPr>
                <a:t> </a:t>
              </a:r>
              <a:r>
                <a:rPr lang="en-US" sz="2800" b="1">
                  <a:latin typeface="Arial" panose="020B0604020202020204" pitchFamily="34" charset="0"/>
                  <a:cs typeface="Arial" panose="020B0604020202020204" pitchFamily="34" charset="0"/>
                </a:rPr>
                <a:t>Competencies</a:t>
              </a:r>
              <a:endParaRPr lang="en-US" sz="3200" b="1">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7DA54FC3-16BC-9141-121F-CC9C6F32817E}"/>
                </a:ext>
              </a:extLst>
            </p:cNvPr>
            <p:cNvSpPr txBox="1"/>
            <p:nvPr/>
          </p:nvSpPr>
          <p:spPr>
            <a:xfrm>
              <a:off x="1351075" y="2240758"/>
              <a:ext cx="2827139" cy="461665"/>
            </a:xfrm>
            <a:prstGeom prst="rect">
              <a:avLst/>
            </a:prstGeom>
            <a:noFill/>
          </p:spPr>
          <p:txBody>
            <a:bodyPr wrap="square" rtlCol="0">
              <a:spAutoFit/>
            </a:bodyPr>
            <a:lstStyle/>
            <a:p>
              <a:pPr algn="ctr"/>
              <a:r>
                <a:rPr lang="en-US" sz="2400" b="1" i="0" u="none" strike="noStrike">
                  <a:solidFill>
                    <a:srgbClr val="000000"/>
                  </a:solidFill>
                  <a:effectLst/>
                  <a:latin typeface="Arial" panose="020B0604020202020204" pitchFamily="34" charset="0"/>
                  <a:cs typeface="Arial" panose="020B0604020202020204" pitchFamily="34" charset="0"/>
                </a:rPr>
                <a:t>Social Outreach</a:t>
              </a:r>
              <a:endParaRPr lang="en-US" sz="2400">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02154D86-3982-0206-3165-F311E7F306D1}"/>
                </a:ext>
              </a:extLst>
            </p:cNvPr>
            <p:cNvSpPr/>
            <p:nvPr/>
          </p:nvSpPr>
          <p:spPr>
            <a:xfrm>
              <a:off x="4828191" y="205206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TextBox 15">
              <a:extLst>
                <a:ext uri="{FF2B5EF4-FFF2-40B4-BE49-F238E27FC236}">
                  <a16:creationId xmlns:a16="http://schemas.microsoft.com/office/drawing/2014/main" id="{13EA9AEE-4C25-A98F-4561-20CAF80AAA4E}"/>
                </a:ext>
              </a:extLst>
            </p:cNvPr>
            <p:cNvSpPr txBox="1"/>
            <p:nvPr/>
          </p:nvSpPr>
          <p:spPr>
            <a:xfrm>
              <a:off x="4962006" y="2058463"/>
              <a:ext cx="2564296" cy="1200329"/>
            </a:xfrm>
            <a:prstGeom prst="rect">
              <a:avLst/>
            </a:prstGeom>
            <a:noFill/>
          </p:spPr>
          <p:txBody>
            <a:bodyPr wrap="square">
              <a:spAutoFit/>
            </a:bodyPr>
            <a:lstStyle/>
            <a:p>
              <a:pPr algn="ctr"/>
              <a:r>
                <a:rPr lang="en-US" sz="2400" b="1" i="0" u="none" strike="noStrike">
                  <a:solidFill>
                    <a:srgbClr val="000000"/>
                  </a:solidFill>
                  <a:effectLst/>
                  <a:latin typeface="Arial" panose="020B0604020202020204" pitchFamily="34" charset="0"/>
                  <a:cs typeface="Arial" panose="020B0604020202020204" pitchFamily="34" charset="0"/>
                </a:rPr>
                <a:t>Selective and Curated Content</a:t>
              </a:r>
              <a:endParaRPr lang="en-US" sz="2400">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4E249A5E-D2D6-594B-7895-F7027D0A05EF}"/>
                </a:ext>
              </a:extLst>
            </p:cNvPr>
            <p:cNvSpPr/>
            <p:nvPr/>
          </p:nvSpPr>
          <p:spPr>
            <a:xfrm>
              <a:off x="3077815" y="369945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TextBox 17">
              <a:extLst>
                <a:ext uri="{FF2B5EF4-FFF2-40B4-BE49-F238E27FC236}">
                  <a16:creationId xmlns:a16="http://schemas.microsoft.com/office/drawing/2014/main" id="{E0E2C142-6985-AA1B-F8FC-BA067C156699}"/>
                </a:ext>
              </a:extLst>
            </p:cNvPr>
            <p:cNvSpPr txBox="1"/>
            <p:nvPr/>
          </p:nvSpPr>
          <p:spPr>
            <a:xfrm>
              <a:off x="3211630" y="3710371"/>
              <a:ext cx="2564296" cy="1200329"/>
            </a:xfrm>
            <a:prstGeom prst="rect">
              <a:avLst/>
            </a:prstGeom>
            <a:noFill/>
          </p:spPr>
          <p:txBody>
            <a:bodyPr wrap="square">
              <a:spAutoFit/>
            </a:bodyPr>
            <a:lstStyle/>
            <a:p>
              <a:pPr algn="ctr"/>
              <a:r>
                <a:rPr lang="en-US" sz="2400" b="1" i="0" u="none" strike="noStrike">
                  <a:solidFill>
                    <a:srgbClr val="000000"/>
                  </a:solidFill>
                  <a:effectLst/>
                  <a:latin typeface="Arial" panose="020B0604020202020204" pitchFamily="34" charset="0"/>
                  <a:cs typeface="Arial" panose="020B0604020202020204" pitchFamily="34" charset="0"/>
                </a:rPr>
                <a:t>Localized Relationship Sourcing</a:t>
              </a:r>
              <a:endParaRPr lang="en-US" sz="2400">
                <a:latin typeface="Arial" panose="020B0604020202020204" pitchFamily="34" charset="0"/>
                <a:cs typeface="Arial" panose="020B0604020202020204" pitchFamily="34" charset="0"/>
              </a:endParaRPr>
            </a:p>
          </p:txBody>
        </p:sp>
        <p:cxnSp>
          <p:nvCxnSpPr>
            <p:cNvPr id="22" name="Straight Arrow Connector 21">
              <a:extLst>
                <a:ext uri="{FF2B5EF4-FFF2-40B4-BE49-F238E27FC236}">
                  <a16:creationId xmlns:a16="http://schemas.microsoft.com/office/drawing/2014/main" id="{EC7BBFDC-AB57-5C71-2522-7831675A929D}"/>
                </a:ext>
              </a:extLst>
            </p:cNvPr>
            <p:cNvCxnSpPr>
              <a:endCxn id="18" idx="0"/>
            </p:cNvCxnSpPr>
            <p:nvPr/>
          </p:nvCxnSpPr>
          <p:spPr>
            <a:xfrm>
              <a:off x="2880327" y="3280772"/>
              <a:ext cx="1613451" cy="429599"/>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98F9DC3-3DFE-8293-F628-C85F3A586192}"/>
                </a:ext>
              </a:extLst>
            </p:cNvPr>
            <p:cNvCxnSpPr>
              <a:cxnSpLocks/>
              <a:stCxn id="16" idx="2"/>
              <a:endCxn id="20" idx="0"/>
            </p:cNvCxnSpPr>
            <p:nvPr/>
          </p:nvCxnSpPr>
          <p:spPr>
            <a:xfrm flipH="1">
              <a:off x="4493779" y="3258792"/>
              <a:ext cx="1750375" cy="440658"/>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363EE5D-38E6-660F-89CA-7DBBBC218FDE}"/>
                </a:ext>
              </a:extLst>
            </p:cNvPr>
            <p:cNvCxnSpPr>
              <a:cxnSpLocks/>
            </p:cNvCxnSpPr>
            <p:nvPr/>
          </p:nvCxnSpPr>
          <p:spPr>
            <a:xfrm flipV="1">
              <a:off x="4150519" y="2702423"/>
              <a:ext cx="732909" cy="1"/>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C1842CDC-9E41-16F0-6D17-49F81FF30E9A}"/>
              </a:ext>
            </a:extLst>
          </p:cNvPr>
          <p:cNvSpPr txBox="1"/>
          <p:nvPr/>
        </p:nvSpPr>
        <p:spPr>
          <a:xfrm>
            <a:off x="7502775" y="683273"/>
            <a:ext cx="4384817" cy="400110"/>
          </a:xfrm>
          <a:prstGeom prst="rect">
            <a:avLst/>
          </a:prstGeom>
          <a:noFill/>
        </p:spPr>
        <p:txBody>
          <a:bodyPr wrap="square" rtlCol="0">
            <a:spAutoFit/>
          </a:bodyPr>
          <a:lstStyle/>
          <a:p>
            <a:pPr algn="ctr"/>
            <a:r>
              <a:rPr lang="en-US" sz="2000" b="1">
                <a:latin typeface="Arial" panose="020B0604020202020204" pitchFamily="34" charset="0"/>
                <a:cs typeface="Arial" panose="020B0604020202020204" pitchFamily="34" charset="0"/>
              </a:rPr>
              <a:t>Competitive Advantages</a:t>
            </a:r>
          </a:p>
        </p:txBody>
      </p:sp>
      <p:pic>
        <p:nvPicPr>
          <p:cNvPr id="8" name="Picture 7" descr="A black and white logo&#10;&#10;Description automatically generated">
            <a:extLst>
              <a:ext uri="{FF2B5EF4-FFF2-40B4-BE49-F238E27FC236}">
                <a16:creationId xmlns:a16="http://schemas.microsoft.com/office/drawing/2014/main" id="{9B943F50-DCE5-B445-ABAC-152DDF52E6E5}"/>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6917" r="95333">
                        <a14:foregroundMark x1="6917" y1="26500" x2="7500" y2="68000"/>
                        <a14:foregroundMark x1="95333" y1="25875" x2="69500" y2="48875"/>
                        <a14:foregroundMark x1="69500" y1="48875" x2="27750" y2="53125"/>
                        <a14:foregroundMark x1="27750" y1="53125" x2="18917" y2="43625"/>
                        <a14:foregroundMark x1="18917" y1="43625" x2="65917" y2="57750"/>
                        <a14:foregroundMark x1="65917" y1="57750" x2="66417" y2="46125"/>
                        <a14:foregroundMark x1="66417" y1="46125" x2="56167" y2="42500"/>
                        <a14:foregroundMark x1="56167" y1="42500" x2="68667" y2="49625"/>
                        <a14:foregroundMark x1="68667" y1="49625" x2="70583" y2="56250"/>
                        <a14:foregroundMark x1="57333" y1="50375" x2="50250" y2="44000"/>
                        <a14:foregroundMark x1="50250" y1="44000" x2="50667" y2="42000"/>
                        <a14:foregroundMark x1="46333" y1="52500" x2="37333" y2="52875"/>
                        <a14:foregroundMark x1="37333" y1="52875" x2="46250" y2="58125"/>
                        <a14:foregroundMark x1="24000" y1="39750" x2="11083" y2="52125"/>
                        <a14:foregroundMark x1="11083" y1="52125" x2="18167" y2="58500"/>
                        <a14:foregroundMark x1="18167" y1="58500" x2="18083" y2="49625"/>
                        <a14:foregroundMark x1="18083" y1="49625" x2="15667" y2="44250"/>
                      </a14:backgroundRemoval>
                    </a14:imgEffect>
                  </a14:imgLayer>
                </a14:imgProps>
              </a:ext>
              <a:ext uri="{28A0092B-C50C-407E-A947-70E740481C1C}">
                <a14:useLocalDpi xmlns:a14="http://schemas.microsoft.com/office/drawing/2010/main" val="0"/>
              </a:ext>
            </a:extLst>
          </a:blip>
          <a:srcRect l="4255" t="23891" r="1957" b="25306"/>
          <a:stretch/>
        </p:blipFill>
        <p:spPr>
          <a:xfrm>
            <a:off x="446533" y="696328"/>
            <a:ext cx="2210839" cy="798389"/>
          </a:xfrm>
          <a:prstGeom prst="rect">
            <a:avLst/>
          </a:prstGeom>
        </p:spPr>
      </p:pic>
    </p:spTree>
    <p:extLst>
      <p:ext uri="{BB962C8B-B14F-4D97-AF65-F5344CB8AC3E}">
        <p14:creationId xmlns:p14="http://schemas.microsoft.com/office/powerpoint/2010/main" val="24988732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C8BA43-2DDF-1A8F-FD08-D6744CAB25EC}"/>
              </a:ext>
            </a:extLst>
          </p:cNvPr>
          <p:cNvSpPr>
            <a:spLocks noGrp="1"/>
          </p:cNvSpPr>
          <p:nvPr>
            <p:ph type="sldNum" sz="quarter" idx="12"/>
          </p:nvPr>
        </p:nvSpPr>
        <p:spPr/>
        <p:txBody>
          <a:bodyPr>
            <a:normAutofit/>
          </a:bodyPr>
          <a:lstStyle/>
          <a:p>
            <a:pPr>
              <a:spcAft>
                <a:spcPts val="600"/>
              </a:spcAft>
            </a:pPr>
            <a:fld id="{2CB9EC67-D49B-4D18-9535-E4EC1DF76AC3}" type="slidenum">
              <a:rPr lang="en-US" smtClean="0"/>
              <a:pPr>
                <a:spcAft>
                  <a:spcPts val="600"/>
                </a:spcAft>
              </a:pPr>
              <a:t>14</a:t>
            </a:fld>
            <a:endParaRPr lang="en-US"/>
          </a:p>
        </p:txBody>
      </p:sp>
      <p:sp>
        <p:nvSpPr>
          <p:cNvPr id="12" name="Rectangle 11">
            <a:extLst>
              <a:ext uri="{FF2B5EF4-FFF2-40B4-BE49-F238E27FC236}">
                <a16:creationId xmlns:a16="http://schemas.microsoft.com/office/drawing/2014/main" id="{B1B371F3-47C0-D0E5-5984-5824F0886451}"/>
              </a:ext>
            </a:extLst>
          </p:cNvPr>
          <p:cNvSpPr/>
          <p:nvPr/>
        </p:nvSpPr>
        <p:spPr>
          <a:xfrm>
            <a:off x="7505866" y="1089786"/>
            <a:ext cx="4384817" cy="55195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285750" indent="-285750" fontAlgn="t">
              <a:buSzPts val="1800"/>
              <a:buFont typeface="Arial" panose="020B0604020202020204" pitchFamily="34" charset="0"/>
              <a:buChar char="•"/>
            </a:pPr>
            <a:r>
              <a:rPr lang="en-US" sz="1600" i="0" u="none" strike="noStrike" kern="1200">
                <a:solidFill>
                  <a:srgbClr val="000000"/>
                </a:solidFill>
                <a:effectLst/>
                <a:latin typeface="Arial" panose="020B0604020202020204" pitchFamily="34" charset="0"/>
                <a:cs typeface="Arial" panose="020B0604020202020204" pitchFamily="34" charset="0"/>
              </a:rPr>
              <a:t>Cost-Effective Service Promotion and Cinema Partnerships</a:t>
            </a:r>
          </a:p>
          <a:p>
            <a:pPr marL="285750" indent="-285750" fontAlgn="t">
              <a:buSzPts val="1800"/>
              <a:buFont typeface="Arial" panose="020B0604020202020204" pitchFamily="34" charset="0"/>
              <a:buChar char="•"/>
            </a:pPr>
            <a:endParaRPr lang="en-US" sz="1600" i="0" u="none" strike="noStrike" kern="1200">
              <a:solidFill>
                <a:srgbClr val="000000"/>
              </a:solidFill>
              <a:effectLst/>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i="0" u="none" strike="noStrike" kern="1200">
                <a:solidFill>
                  <a:srgbClr val="000000"/>
                </a:solidFill>
                <a:effectLst/>
                <a:latin typeface="Arial" panose="020B0604020202020204" pitchFamily="34" charset="0"/>
                <a:cs typeface="Arial" panose="020B0604020202020204" pitchFamily="34" charset="0"/>
              </a:rPr>
              <a:t>Loyal and Quality-Oriented Customer Base</a:t>
            </a:r>
          </a:p>
          <a:p>
            <a:pPr marL="285750" indent="-285750" fontAlgn="t">
              <a:buSzPts val="1800"/>
              <a:buFont typeface="Arial" panose="020B0604020202020204" pitchFamily="34" charset="0"/>
              <a:buChar char="•"/>
            </a:pPr>
            <a:endParaRPr lang="en-US" sz="1600">
              <a:solidFill>
                <a:srgbClr val="000000"/>
              </a:solidFill>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i="0" u="none" strike="noStrike" kern="1200">
                <a:solidFill>
                  <a:srgbClr val="000000"/>
                </a:solidFill>
                <a:effectLst/>
                <a:latin typeface="Arial" panose="020B0604020202020204" pitchFamily="34" charset="0"/>
                <a:cs typeface="Arial" panose="020B0604020202020204" pitchFamily="34" charset="0"/>
              </a:rPr>
              <a:t>Resource Optimization via Technological Applications</a:t>
            </a:r>
          </a:p>
          <a:p>
            <a:pPr marL="285750" indent="-285750" fontAlgn="t">
              <a:buSzPts val="1800"/>
              <a:buFont typeface="Arial" panose="020B0604020202020204" pitchFamily="34" charset="0"/>
              <a:buChar char="•"/>
            </a:pPr>
            <a:endParaRPr lang="en-US" sz="1600" i="0" u="none" strike="noStrike" kern="1200">
              <a:solidFill>
                <a:srgbClr val="000000"/>
              </a:solidFill>
              <a:effectLst/>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i="0" u="none" strike="noStrike" kern="1200">
                <a:solidFill>
                  <a:srgbClr val="000000"/>
                </a:solidFill>
                <a:effectLst/>
                <a:latin typeface="Arial" panose="020B0604020202020204" pitchFamily="34" charset="0"/>
                <a:cs typeface="Arial" panose="020B0604020202020204" pitchFamily="34" charset="0"/>
              </a:rPr>
              <a:t>Competitive Pricing through Film Bundles</a:t>
            </a:r>
          </a:p>
          <a:p>
            <a:pPr marL="285750" indent="-285750" fontAlgn="t">
              <a:buSzPts val="1800"/>
              <a:buFont typeface="Arial" panose="020B0604020202020204" pitchFamily="34" charset="0"/>
              <a:buChar char="•"/>
            </a:pPr>
            <a:endParaRPr lang="en-US" sz="1600">
              <a:solidFill>
                <a:srgbClr val="000000"/>
              </a:solidFill>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i="0" u="none" strike="noStrike" kern="1200">
                <a:solidFill>
                  <a:schemeClr val="tx1"/>
                </a:solidFill>
                <a:effectLst/>
                <a:latin typeface="Arial" panose="020B0604020202020204" pitchFamily="34" charset="0"/>
                <a:cs typeface="Arial" panose="020B0604020202020204" pitchFamily="34" charset="0"/>
              </a:rPr>
              <a:t>Expedited Film Delivery and Sustainable Income via TVOD Model</a:t>
            </a:r>
          </a:p>
          <a:p>
            <a:pPr marL="285750" indent="-285750" fontAlgn="t">
              <a:buSzPts val="1800"/>
              <a:buFont typeface="Arial" panose="020B0604020202020204" pitchFamily="34" charset="0"/>
              <a:buChar char="•"/>
            </a:pPr>
            <a:endParaRPr lang="en-US" sz="1600" i="0" u="none" strike="noStrike" kern="1200">
              <a:solidFill>
                <a:schemeClr val="tx1"/>
              </a:solidFill>
              <a:effectLst/>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a:solidFill>
                  <a:srgbClr val="000000"/>
                </a:solidFill>
                <a:latin typeface="Arial" panose="020B0604020202020204" pitchFamily="34" charset="0"/>
                <a:cs typeface="Arial" panose="020B0604020202020204" pitchFamily="34" charset="0"/>
              </a:rPr>
              <a:t>Provides Seamless Integration of Streaming and Cinematic Experience</a:t>
            </a:r>
          </a:p>
          <a:p>
            <a:pPr marL="285750" indent="-285750" fontAlgn="t">
              <a:buSzPts val="1800"/>
              <a:buFont typeface="Arial" panose="020B0604020202020204" pitchFamily="34" charset="0"/>
              <a:buChar char="•"/>
            </a:pPr>
            <a:endParaRPr lang="en-US" sz="1600">
              <a:solidFill>
                <a:srgbClr val="000000"/>
              </a:solidFill>
              <a:latin typeface="Arial" panose="020B0604020202020204" pitchFamily="34" charset="0"/>
              <a:cs typeface="Arial" panose="020B0604020202020204" pitchFamily="34" charset="0"/>
            </a:endParaRPr>
          </a:p>
          <a:p>
            <a:pPr marL="285750" indent="-285750" fontAlgn="t">
              <a:buSzPts val="1800"/>
              <a:buFont typeface="Arial" panose="020B0604020202020204" pitchFamily="34" charset="0"/>
              <a:buChar char="•"/>
            </a:pPr>
            <a:r>
              <a:rPr lang="en-US" sz="1600">
                <a:solidFill>
                  <a:srgbClr val="000000"/>
                </a:solidFill>
                <a:latin typeface="Arial" panose="020B0604020202020204" pitchFamily="34" charset="0"/>
                <a:cs typeface="Arial" panose="020B0604020202020204" pitchFamily="34" charset="0"/>
              </a:rPr>
              <a:t>Efficient, Resource-Optimized Team Minimizes Overhead Costs</a:t>
            </a:r>
          </a:p>
        </p:txBody>
      </p:sp>
      <p:grpSp>
        <p:nvGrpSpPr>
          <p:cNvPr id="3" name="Group 2">
            <a:extLst>
              <a:ext uri="{FF2B5EF4-FFF2-40B4-BE49-F238E27FC236}">
                <a16:creationId xmlns:a16="http://schemas.microsoft.com/office/drawing/2014/main" id="{D512E882-4601-690B-6A0F-5790DB278EAA}"/>
              </a:ext>
            </a:extLst>
          </p:cNvPr>
          <p:cNvGrpSpPr/>
          <p:nvPr/>
        </p:nvGrpSpPr>
        <p:grpSpPr>
          <a:xfrm>
            <a:off x="104990" y="1323338"/>
            <a:ext cx="7153480" cy="4829766"/>
            <a:chOff x="446533" y="993913"/>
            <a:chExt cx="8094493" cy="5088835"/>
          </a:xfrm>
        </p:grpSpPr>
        <p:sp>
          <p:nvSpPr>
            <p:cNvPr id="5" name="Oval 4">
              <a:extLst>
                <a:ext uri="{FF2B5EF4-FFF2-40B4-BE49-F238E27FC236}">
                  <a16:creationId xmlns:a16="http://schemas.microsoft.com/office/drawing/2014/main" id="{F7C2E078-78D4-D762-4A76-94557827D3ED}"/>
                </a:ext>
              </a:extLst>
            </p:cNvPr>
            <p:cNvSpPr/>
            <p:nvPr/>
          </p:nvSpPr>
          <p:spPr>
            <a:xfrm>
              <a:off x="446533" y="993913"/>
              <a:ext cx="8094493" cy="5088835"/>
            </a:xfrm>
            <a:prstGeom prst="ellipse">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20827E6-B84C-5882-ECB4-64DD89E2DE2A}"/>
                </a:ext>
              </a:extLst>
            </p:cNvPr>
            <p:cNvSpPr/>
            <p:nvPr/>
          </p:nvSpPr>
          <p:spPr>
            <a:xfrm>
              <a:off x="1371600" y="205206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TextBox 9">
              <a:extLst>
                <a:ext uri="{FF2B5EF4-FFF2-40B4-BE49-F238E27FC236}">
                  <a16:creationId xmlns:a16="http://schemas.microsoft.com/office/drawing/2014/main" id="{CF78C696-A649-AA3E-CC3E-C6206EA51A4B}"/>
                </a:ext>
              </a:extLst>
            </p:cNvPr>
            <p:cNvSpPr txBox="1"/>
            <p:nvPr/>
          </p:nvSpPr>
          <p:spPr>
            <a:xfrm>
              <a:off x="2445025" y="4899754"/>
              <a:ext cx="3955774" cy="1077218"/>
            </a:xfrm>
            <a:prstGeom prst="rect">
              <a:avLst/>
            </a:prstGeom>
            <a:noFill/>
          </p:spPr>
          <p:txBody>
            <a:bodyPr wrap="square" rtlCol="0">
              <a:spAutoFit/>
            </a:bodyPr>
            <a:lstStyle/>
            <a:p>
              <a:pPr algn="ctr"/>
              <a:r>
                <a:rPr lang="en-US" sz="2800" b="1">
                  <a:latin typeface="Arial" panose="020B0604020202020204" pitchFamily="34" charset="0"/>
                  <a:cs typeface="Arial" panose="020B0604020202020204" pitchFamily="34" charset="0"/>
                </a:rPr>
                <a:t>Core</a:t>
              </a:r>
              <a:r>
                <a:rPr lang="en-US" sz="3200" b="1">
                  <a:latin typeface="Arial" panose="020B0604020202020204" pitchFamily="34" charset="0"/>
                  <a:cs typeface="Arial" panose="020B0604020202020204" pitchFamily="34" charset="0"/>
                </a:rPr>
                <a:t> </a:t>
              </a:r>
              <a:r>
                <a:rPr lang="en-US" sz="2800" b="1">
                  <a:latin typeface="Arial" panose="020B0604020202020204" pitchFamily="34" charset="0"/>
                  <a:cs typeface="Arial" panose="020B0604020202020204" pitchFamily="34" charset="0"/>
                </a:rPr>
                <a:t>Competencies</a:t>
              </a:r>
              <a:endParaRPr lang="en-US" sz="3200" b="1">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7DA54FC3-16BC-9141-121F-CC9C6F32817E}"/>
                </a:ext>
              </a:extLst>
            </p:cNvPr>
            <p:cNvSpPr txBox="1"/>
            <p:nvPr/>
          </p:nvSpPr>
          <p:spPr>
            <a:xfrm>
              <a:off x="1351075" y="2240758"/>
              <a:ext cx="2827139" cy="461665"/>
            </a:xfrm>
            <a:prstGeom prst="rect">
              <a:avLst/>
            </a:prstGeom>
            <a:noFill/>
          </p:spPr>
          <p:txBody>
            <a:bodyPr wrap="square" rtlCol="0">
              <a:spAutoFit/>
            </a:bodyPr>
            <a:lstStyle/>
            <a:p>
              <a:pPr algn="ctr"/>
              <a:r>
                <a:rPr lang="en-US" sz="2400" b="1" i="0" u="none" strike="noStrike">
                  <a:solidFill>
                    <a:srgbClr val="000000"/>
                  </a:solidFill>
                  <a:effectLst/>
                  <a:latin typeface="Arial" panose="020B0604020202020204" pitchFamily="34" charset="0"/>
                  <a:cs typeface="Arial" panose="020B0604020202020204" pitchFamily="34" charset="0"/>
                </a:rPr>
                <a:t>Social Outreach</a:t>
              </a:r>
              <a:endParaRPr lang="en-US" sz="2400">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02154D86-3982-0206-3165-F311E7F306D1}"/>
                </a:ext>
              </a:extLst>
            </p:cNvPr>
            <p:cNvSpPr/>
            <p:nvPr/>
          </p:nvSpPr>
          <p:spPr>
            <a:xfrm>
              <a:off x="4828191" y="205206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TextBox 15">
              <a:extLst>
                <a:ext uri="{FF2B5EF4-FFF2-40B4-BE49-F238E27FC236}">
                  <a16:creationId xmlns:a16="http://schemas.microsoft.com/office/drawing/2014/main" id="{13EA9AEE-4C25-A98F-4561-20CAF80AAA4E}"/>
                </a:ext>
              </a:extLst>
            </p:cNvPr>
            <p:cNvSpPr txBox="1"/>
            <p:nvPr/>
          </p:nvSpPr>
          <p:spPr>
            <a:xfrm>
              <a:off x="4962006" y="2058463"/>
              <a:ext cx="2564296" cy="1200329"/>
            </a:xfrm>
            <a:prstGeom prst="rect">
              <a:avLst/>
            </a:prstGeom>
            <a:noFill/>
          </p:spPr>
          <p:txBody>
            <a:bodyPr wrap="square">
              <a:spAutoFit/>
            </a:bodyPr>
            <a:lstStyle/>
            <a:p>
              <a:pPr algn="ctr"/>
              <a:r>
                <a:rPr lang="en-US" sz="2400" b="1" i="0" u="none" strike="noStrike">
                  <a:solidFill>
                    <a:srgbClr val="000000"/>
                  </a:solidFill>
                  <a:effectLst/>
                  <a:latin typeface="Arial" panose="020B0604020202020204" pitchFamily="34" charset="0"/>
                  <a:cs typeface="Arial" panose="020B0604020202020204" pitchFamily="34" charset="0"/>
                </a:rPr>
                <a:t>Selective and Curated Content</a:t>
              </a:r>
              <a:endParaRPr lang="en-US" sz="2400">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4E249A5E-D2D6-594B-7895-F7027D0A05EF}"/>
                </a:ext>
              </a:extLst>
            </p:cNvPr>
            <p:cNvSpPr/>
            <p:nvPr/>
          </p:nvSpPr>
          <p:spPr>
            <a:xfrm>
              <a:off x="3077815" y="3699450"/>
              <a:ext cx="2831927" cy="120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TextBox 17">
              <a:extLst>
                <a:ext uri="{FF2B5EF4-FFF2-40B4-BE49-F238E27FC236}">
                  <a16:creationId xmlns:a16="http://schemas.microsoft.com/office/drawing/2014/main" id="{E0E2C142-6985-AA1B-F8FC-BA067C156699}"/>
                </a:ext>
              </a:extLst>
            </p:cNvPr>
            <p:cNvSpPr txBox="1"/>
            <p:nvPr/>
          </p:nvSpPr>
          <p:spPr>
            <a:xfrm>
              <a:off x="3211630" y="3710371"/>
              <a:ext cx="2564296" cy="1200329"/>
            </a:xfrm>
            <a:prstGeom prst="rect">
              <a:avLst/>
            </a:prstGeom>
            <a:noFill/>
          </p:spPr>
          <p:txBody>
            <a:bodyPr wrap="square">
              <a:spAutoFit/>
            </a:bodyPr>
            <a:lstStyle/>
            <a:p>
              <a:pPr algn="ctr"/>
              <a:r>
                <a:rPr lang="en-US" sz="2400" b="1" i="0" u="none" strike="noStrike">
                  <a:solidFill>
                    <a:srgbClr val="000000"/>
                  </a:solidFill>
                  <a:effectLst/>
                  <a:latin typeface="Arial" panose="020B0604020202020204" pitchFamily="34" charset="0"/>
                  <a:cs typeface="Arial" panose="020B0604020202020204" pitchFamily="34" charset="0"/>
                </a:rPr>
                <a:t>Localized Relationship Sourcing</a:t>
              </a:r>
              <a:endParaRPr lang="en-US" sz="2400">
                <a:latin typeface="Arial" panose="020B0604020202020204" pitchFamily="34" charset="0"/>
                <a:cs typeface="Arial" panose="020B0604020202020204" pitchFamily="34" charset="0"/>
              </a:endParaRPr>
            </a:p>
          </p:txBody>
        </p:sp>
        <p:cxnSp>
          <p:nvCxnSpPr>
            <p:cNvPr id="22" name="Straight Arrow Connector 21">
              <a:extLst>
                <a:ext uri="{FF2B5EF4-FFF2-40B4-BE49-F238E27FC236}">
                  <a16:creationId xmlns:a16="http://schemas.microsoft.com/office/drawing/2014/main" id="{EC7BBFDC-AB57-5C71-2522-7831675A929D}"/>
                </a:ext>
              </a:extLst>
            </p:cNvPr>
            <p:cNvCxnSpPr>
              <a:endCxn id="18" idx="0"/>
            </p:cNvCxnSpPr>
            <p:nvPr/>
          </p:nvCxnSpPr>
          <p:spPr>
            <a:xfrm>
              <a:off x="2880327" y="3280772"/>
              <a:ext cx="1613451" cy="429599"/>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98F9DC3-3DFE-8293-F628-C85F3A586192}"/>
                </a:ext>
              </a:extLst>
            </p:cNvPr>
            <p:cNvCxnSpPr>
              <a:cxnSpLocks/>
              <a:stCxn id="16" idx="2"/>
              <a:endCxn id="20" idx="0"/>
            </p:cNvCxnSpPr>
            <p:nvPr/>
          </p:nvCxnSpPr>
          <p:spPr>
            <a:xfrm flipH="1">
              <a:off x="4493779" y="3258792"/>
              <a:ext cx="1750375" cy="440658"/>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363EE5D-38E6-660F-89CA-7DBBBC218FDE}"/>
                </a:ext>
              </a:extLst>
            </p:cNvPr>
            <p:cNvCxnSpPr>
              <a:cxnSpLocks/>
            </p:cNvCxnSpPr>
            <p:nvPr/>
          </p:nvCxnSpPr>
          <p:spPr>
            <a:xfrm flipV="1">
              <a:off x="4150519" y="2702423"/>
              <a:ext cx="732909" cy="1"/>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C1842CDC-9E41-16F0-6D17-49F81FF30E9A}"/>
              </a:ext>
            </a:extLst>
          </p:cNvPr>
          <p:cNvSpPr txBox="1"/>
          <p:nvPr/>
        </p:nvSpPr>
        <p:spPr>
          <a:xfrm>
            <a:off x="7502775" y="683273"/>
            <a:ext cx="4384817" cy="400110"/>
          </a:xfrm>
          <a:prstGeom prst="rect">
            <a:avLst/>
          </a:prstGeom>
          <a:noFill/>
        </p:spPr>
        <p:txBody>
          <a:bodyPr wrap="square" rtlCol="0">
            <a:spAutoFit/>
          </a:bodyPr>
          <a:lstStyle/>
          <a:p>
            <a:pPr algn="ctr"/>
            <a:r>
              <a:rPr lang="en-US" sz="2000" b="1">
                <a:latin typeface="Arial" panose="020B0604020202020204" pitchFamily="34" charset="0"/>
                <a:cs typeface="Arial" panose="020B0604020202020204" pitchFamily="34" charset="0"/>
              </a:rPr>
              <a:t>Competitive Advantages</a:t>
            </a:r>
          </a:p>
        </p:txBody>
      </p:sp>
      <p:pic>
        <p:nvPicPr>
          <p:cNvPr id="8" name="Picture 7" descr="A black and white logo&#10;&#10;Description automatically generated">
            <a:extLst>
              <a:ext uri="{FF2B5EF4-FFF2-40B4-BE49-F238E27FC236}">
                <a16:creationId xmlns:a16="http://schemas.microsoft.com/office/drawing/2014/main" id="{9B943F50-DCE5-B445-ABAC-152DDF52E6E5}"/>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6917" r="95333">
                        <a14:foregroundMark x1="6917" y1="26500" x2="7500" y2="68000"/>
                        <a14:foregroundMark x1="95333" y1="25875" x2="69500" y2="48875"/>
                        <a14:foregroundMark x1="69500" y1="48875" x2="27750" y2="53125"/>
                        <a14:foregroundMark x1="27750" y1="53125" x2="18917" y2="43625"/>
                        <a14:foregroundMark x1="18917" y1="43625" x2="65917" y2="57750"/>
                        <a14:foregroundMark x1="65917" y1="57750" x2="66417" y2="46125"/>
                        <a14:foregroundMark x1="66417" y1="46125" x2="56167" y2="42500"/>
                        <a14:foregroundMark x1="56167" y1="42500" x2="68667" y2="49625"/>
                        <a14:foregroundMark x1="68667" y1="49625" x2="70583" y2="56250"/>
                        <a14:foregroundMark x1="57333" y1="50375" x2="50250" y2="44000"/>
                        <a14:foregroundMark x1="50250" y1="44000" x2="50667" y2="42000"/>
                        <a14:foregroundMark x1="46333" y1="52500" x2="37333" y2="52875"/>
                        <a14:foregroundMark x1="37333" y1="52875" x2="46250" y2="58125"/>
                        <a14:foregroundMark x1="24000" y1="39750" x2="11083" y2="52125"/>
                        <a14:foregroundMark x1="11083" y1="52125" x2="18167" y2="58500"/>
                        <a14:foregroundMark x1="18167" y1="58500" x2="18083" y2="49625"/>
                        <a14:foregroundMark x1="18083" y1="49625" x2="15667" y2="44250"/>
                      </a14:backgroundRemoval>
                    </a14:imgEffect>
                  </a14:imgLayer>
                </a14:imgProps>
              </a:ext>
              <a:ext uri="{28A0092B-C50C-407E-A947-70E740481C1C}">
                <a14:useLocalDpi xmlns:a14="http://schemas.microsoft.com/office/drawing/2010/main" val="0"/>
              </a:ext>
            </a:extLst>
          </a:blip>
          <a:srcRect l="4255" t="23891" r="1957" b="25306"/>
          <a:stretch/>
        </p:blipFill>
        <p:spPr>
          <a:xfrm>
            <a:off x="446533" y="696328"/>
            <a:ext cx="2210839" cy="798389"/>
          </a:xfrm>
          <a:prstGeom prst="rect">
            <a:avLst/>
          </a:prstGeom>
        </p:spPr>
      </p:pic>
      <p:sp>
        <p:nvSpPr>
          <p:cNvPr id="7" name="Rectangle 6">
            <a:extLst>
              <a:ext uri="{FF2B5EF4-FFF2-40B4-BE49-F238E27FC236}">
                <a16:creationId xmlns:a16="http://schemas.microsoft.com/office/drawing/2014/main" id="{360A9F2E-E526-2060-B14C-3C0A52AAFF43}"/>
              </a:ext>
            </a:extLst>
          </p:cNvPr>
          <p:cNvSpPr/>
          <p:nvPr/>
        </p:nvSpPr>
        <p:spPr>
          <a:xfrm>
            <a:off x="7545049" y="1577738"/>
            <a:ext cx="4297180" cy="562131"/>
          </a:xfrm>
          <a:prstGeom prst="rect">
            <a:avLst/>
          </a:prstGeom>
          <a:noFill/>
          <a:ln w="28575">
            <a:solidFill>
              <a:srgbClr val="FFCC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56080DF-AAFD-108C-D7E6-8E224D4E2095}"/>
              </a:ext>
            </a:extLst>
          </p:cNvPr>
          <p:cNvSpPr/>
          <p:nvPr/>
        </p:nvSpPr>
        <p:spPr>
          <a:xfrm>
            <a:off x="7551294" y="4042982"/>
            <a:ext cx="4297180" cy="562131"/>
          </a:xfrm>
          <a:prstGeom prst="rect">
            <a:avLst/>
          </a:prstGeom>
          <a:noFill/>
          <a:ln w="28575">
            <a:solidFill>
              <a:srgbClr val="FFCC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84447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AAD1F41-225A-DDCC-5A65-0DA700CD442C}"/>
              </a:ext>
            </a:extLst>
          </p:cNvPr>
          <p:cNvSpPr>
            <a:spLocks noGrp="1"/>
          </p:cNvSpPr>
          <p:nvPr>
            <p:ph type="ctrTitle"/>
          </p:nvPr>
        </p:nvSpPr>
        <p:spPr>
          <a:xfrm>
            <a:off x="4857404" y="1577340"/>
            <a:ext cx="6228950" cy="3703320"/>
          </a:xfrm>
        </p:spPr>
        <p:txBody>
          <a:bodyPr anchor="ctr">
            <a:normAutofit/>
          </a:bodyPr>
          <a:lstStyle/>
          <a:p>
            <a:r>
              <a:rPr lang="en-US" sz="6600">
                <a:solidFill>
                  <a:schemeClr val="tx2"/>
                </a:solidFill>
                <a:latin typeface="Aptos Display" panose="020B0004020202020204" pitchFamily="34" charset="0"/>
              </a:rPr>
              <a:t>Value attributes</a:t>
            </a:r>
          </a:p>
        </p:txBody>
      </p:sp>
      <p:sp>
        <p:nvSpPr>
          <p:cNvPr id="6" name="Subtitle 5">
            <a:extLst>
              <a:ext uri="{FF2B5EF4-FFF2-40B4-BE49-F238E27FC236}">
                <a16:creationId xmlns:a16="http://schemas.microsoft.com/office/drawing/2014/main" id="{D1837320-5C81-E1A1-B101-7788B94ED047}"/>
              </a:ext>
            </a:extLst>
          </p:cNvPr>
          <p:cNvSpPr>
            <a:spLocks noGrp="1"/>
          </p:cNvSpPr>
          <p:nvPr>
            <p:ph type="subTitle" idx="1"/>
          </p:nvPr>
        </p:nvSpPr>
        <p:spPr>
          <a:xfrm>
            <a:off x="1591864" y="1577340"/>
            <a:ext cx="2717172" cy="3703320"/>
          </a:xfrm>
          <a:ln w="57150">
            <a:noFill/>
          </a:ln>
        </p:spPr>
        <p:txBody>
          <a:bodyPr anchor="ctr">
            <a:normAutofit/>
          </a:bodyPr>
          <a:lstStyle/>
          <a:p>
            <a:r>
              <a:rPr lang="en-US" sz="2800">
                <a:latin typeface="Aptos Display" panose="020B0004020202020204" pitchFamily="34" charset="0"/>
              </a:rPr>
              <a:t>Section 3</a:t>
            </a:r>
          </a:p>
        </p:txBody>
      </p:sp>
      <p:sp>
        <p:nvSpPr>
          <p:cNvPr id="4" name="Slide Number Placeholder 3">
            <a:extLst>
              <a:ext uri="{FF2B5EF4-FFF2-40B4-BE49-F238E27FC236}">
                <a16:creationId xmlns:a16="http://schemas.microsoft.com/office/drawing/2014/main" id="{2D5D189B-34C4-D9EE-11AD-6200DA9B80E5}"/>
              </a:ext>
            </a:extLst>
          </p:cNvPr>
          <p:cNvSpPr>
            <a:spLocks noGrp="1"/>
          </p:cNvSpPr>
          <p:nvPr>
            <p:ph type="sldNum" sz="quarter" idx="12"/>
          </p:nvPr>
        </p:nvSpPr>
        <p:spPr/>
        <p:txBody>
          <a:bodyPr>
            <a:normAutofit/>
          </a:bodyPr>
          <a:lstStyle/>
          <a:p>
            <a:pPr>
              <a:spcAft>
                <a:spcPts val="600"/>
              </a:spcAft>
            </a:pPr>
            <a:fld id="{2CB9EC67-D49B-4D18-9535-E4EC1DF76AC3}" type="slidenum">
              <a:rPr lang="en-US">
                <a:solidFill>
                  <a:schemeClr val="accent2"/>
                </a:solidFill>
              </a:rPr>
              <a:pPr>
                <a:spcAft>
                  <a:spcPts val="600"/>
                </a:spcAft>
              </a:pPr>
              <a:t>15</a:t>
            </a:fld>
            <a:endParaRPr lang="en-US">
              <a:solidFill>
                <a:schemeClr val="accent2"/>
              </a:solidFill>
            </a:endParaRPr>
          </a:p>
        </p:txBody>
      </p:sp>
    </p:spTree>
    <p:extLst>
      <p:ext uri="{BB962C8B-B14F-4D97-AF65-F5344CB8AC3E}">
        <p14:creationId xmlns:p14="http://schemas.microsoft.com/office/powerpoint/2010/main" val="511103283"/>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FA2D8CF7-6B96-13A1-D389-413EBB312B47}"/>
              </a:ext>
            </a:extLst>
          </p:cNvPr>
          <p:cNvGraphicFramePr>
            <a:graphicFrameLocks noGrp="1"/>
          </p:cNvGraphicFramePr>
          <p:nvPr>
            <p:extLst>
              <p:ext uri="{D42A27DB-BD31-4B8C-83A1-F6EECF244321}">
                <p14:modId xmlns:p14="http://schemas.microsoft.com/office/powerpoint/2010/main" val="1899071770"/>
              </p:ext>
            </p:extLst>
          </p:nvPr>
        </p:nvGraphicFramePr>
        <p:xfrm>
          <a:off x="918884" y="1145690"/>
          <a:ext cx="10354232" cy="4566620"/>
        </p:xfrm>
        <a:graphic>
          <a:graphicData uri="http://schemas.openxmlformats.org/drawingml/2006/table">
            <a:tbl>
              <a:tblPr firstRow="1" bandRow="1">
                <a:tableStyleId>{5940675A-B579-460E-94D1-54222C63F5DA}</a:tableStyleId>
              </a:tblPr>
              <a:tblGrid>
                <a:gridCol w="1479176">
                  <a:extLst>
                    <a:ext uri="{9D8B030D-6E8A-4147-A177-3AD203B41FA5}">
                      <a16:colId xmlns:a16="http://schemas.microsoft.com/office/drawing/2014/main" val="1506008402"/>
                    </a:ext>
                  </a:extLst>
                </a:gridCol>
                <a:gridCol w="1479176">
                  <a:extLst>
                    <a:ext uri="{9D8B030D-6E8A-4147-A177-3AD203B41FA5}">
                      <a16:colId xmlns:a16="http://schemas.microsoft.com/office/drawing/2014/main" val="36047404"/>
                    </a:ext>
                  </a:extLst>
                </a:gridCol>
                <a:gridCol w="1479176">
                  <a:extLst>
                    <a:ext uri="{9D8B030D-6E8A-4147-A177-3AD203B41FA5}">
                      <a16:colId xmlns:a16="http://schemas.microsoft.com/office/drawing/2014/main" val="2599524280"/>
                    </a:ext>
                  </a:extLst>
                </a:gridCol>
                <a:gridCol w="1479176">
                  <a:extLst>
                    <a:ext uri="{9D8B030D-6E8A-4147-A177-3AD203B41FA5}">
                      <a16:colId xmlns:a16="http://schemas.microsoft.com/office/drawing/2014/main" val="414508099"/>
                    </a:ext>
                  </a:extLst>
                </a:gridCol>
                <a:gridCol w="1479176">
                  <a:extLst>
                    <a:ext uri="{9D8B030D-6E8A-4147-A177-3AD203B41FA5}">
                      <a16:colId xmlns:a16="http://schemas.microsoft.com/office/drawing/2014/main" val="3214773973"/>
                    </a:ext>
                  </a:extLst>
                </a:gridCol>
                <a:gridCol w="1479176">
                  <a:extLst>
                    <a:ext uri="{9D8B030D-6E8A-4147-A177-3AD203B41FA5}">
                      <a16:colId xmlns:a16="http://schemas.microsoft.com/office/drawing/2014/main" val="3145826214"/>
                    </a:ext>
                  </a:extLst>
                </a:gridCol>
                <a:gridCol w="1479176">
                  <a:extLst>
                    <a:ext uri="{9D8B030D-6E8A-4147-A177-3AD203B41FA5}">
                      <a16:colId xmlns:a16="http://schemas.microsoft.com/office/drawing/2014/main" val="2355642739"/>
                    </a:ext>
                  </a:extLst>
                </a:gridCol>
              </a:tblGrid>
              <a:tr h="913324">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extLst>
                  <a:ext uri="{0D108BD9-81ED-4DB2-BD59-A6C34878D82A}">
                    <a16:rowId xmlns:a16="http://schemas.microsoft.com/office/drawing/2014/main" val="1327329549"/>
                  </a:ext>
                </a:extLst>
              </a:tr>
              <a:tr h="913324">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extLst>
                  <a:ext uri="{0D108BD9-81ED-4DB2-BD59-A6C34878D82A}">
                    <a16:rowId xmlns:a16="http://schemas.microsoft.com/office/drawing/2014/main" val="3009335265"/>
                  </a:ext>
                </a:extLst>
              </a:tr>
              <a:tr h="913324">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extLst>
                  <a:ext uri="{0D108BD9-81ED-4DB2-BD59-A6C34878D82A}">
                    <a16:rowId xmlns:a16="http://schemas.microsoft.com/office/drawing/2014/main" val="208968030"/>
                  </a:ext>
                </a:extLst>
              </a:tr>
              <a:tr h="913324">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extLst>
                  <a:ext uri="{0D108BD9-81ED-4DB2-BD59-A6C34878D82A}">
                    <a16:rowId xmlns:a16="http://schemas.microsoft.com/office/drawing/2014/main" val="2539890145"/>
                  </a:ext>
                </a:extLst>
              </a:tr>
              <a:tr h="913324">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a:p>
                  </a:txBody>
                  <a:tcPr>
                    <a:solidFill>
                      <a:schemeClr val="bg1">
                        <a:lumMod val="95000"/>
                      </a:schemeClr>
                    </a:solidFill>
                  </a:tcPr>
                </a:tc>
                <a:extLst>
                  <a:ext uri="{0D108BD9-81ED-4DB2-BD59-A6C34878D82A}">
                    <a16:rowId xmlns:a16="http://schemas.microsoft.com/office/drawing/2014/main" val="1655699361"/>
                  </a:ext>
                </a:extLst>
              </a:tr>
            </a:tbl>
          </a:graphicData>
        </a:graphic>
      </p:graphicFrame>
      <p:sp>
        <p:nvSpPr>
          <p:cNvPr id="8" name="Rectangle 7">
            <a:extLst>
              <a:ext uri="{FF2B5EF4-FFF2-40B4-BE49-F238E27FC236}">
                <a16:creationId xmlns:a16="http://schemas.microsoft.com/office/drawing/2014/main" id="{FE2586F9-AE53-3993-6666-5F387EB953E7}"/>
              </a:ext>
            </a:extLst>
          </p:cNvPr>
          <p:cNvSpPr/>
          <p:nvPr/>
        </p:nvSpPr>
        <p:spPr>
          <a:xfrm rot="16200000">
            <a:off x="5577104" y="608954"/>
            <a:ext cx="962986" cy="11373742"/>
          </a:xfrm>
          <a:prstGeom prst="rect">
            <a:avLst/>
          </a:prstGeom>
          <a:solidFill>
            <a:schemeClr val="bg1"/>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zh-CN" altLang="en-US"/>
          </a:p>
        </p:txBody>
      </p:sp>
      <p:graphicFrame>
        <p:nvGraphicFramePr>
          <p:cNvPr id="7" name="Table 6">
            <a:extLst>
              <a:ext uri="{FF2B5EF4-FFF2-40B4-BE49-F238E27FC236}">
                <a16:creationId xmlns:a16="http://schemas.microsoft.com/office/drawing/2014/main" id="{778047B6-FB07-41E4-4C22-2674ACD7BC2A}"/>
              </a:ext>
            </a:extLst>
          </p:cNvPr>
          <p:cNvGraphicFramePr>
            <a:graphicFrameLocks noGrp="1"/>
          </p:cNvGraphicFramePr>
          <p:nvPr>
            <p:extLst>
              <p:ext uri="{D42A27DB-BD31-4B8C-83A1-F6EECF244321}">
                <p14:modId xmlns:p14="http://schemas.microsoft.com/office/powerpoint/2010/main" val="1293473694"/>
              </p:ext>
            </p:extLst>
          </p:nvPr>
        </p:nvGraphicFramePr>
        <p:xfrm>
          <a:off x="918884" y="5814332"/>
          <a:ext cx="10354232" cy="914400"/>
        </p:xfrm>
        <a:graphic>
          <a:graphicData uri="http://schemas.openxmlformats.org/drawingml/2006/table">
            <a:tbl>
              <a:tblPr firstRow="1" bandRow="1">
                <a:tableStyleId>{5940675A-B579-460E-94D1-54222C63F5DA}</a:tableStyleId>
              </a:tblPr>
              <a:tblGrid>
                <a:gridCol w="1479176">
                  <a:extLst>
                    <a:ext uri="{9D8B030D-6E8A-4147-A177-3AD203B41FA5}">
                      <a16:colId xmlns:a16="http://schemas.microsoft.com/office/drawing/2014/main" val="2166033325"/>
                    </a:ext>
                  </a:extLst>
                </a:gridCol>
                <a:gridCol w="1479176">
                  <a:extLst>
                    <a:ext uri="{9D8B030D-6E8A-4147-A177-3AD203B41FA5}">
                      <a16:colId xmlns:a16="http://schemas.microsoft.com/office/drawing/2014/main" val="3556431077"/>
                    </a:ext>
                  </a:extLst>
                </a:gridCol>
                <a:gridCol w="1479176">
                  <a:extLst>
                    <a:ext uri="{9D8B030D-6E8A-4147-A177-3AD203B41FA5}">
                      <a16:colId xmlns:a16="http://schemas.microsoft.com/office/drawing/2014/main" val="821222727"/>
                    </a:ext>
                  </a:extLst>
                </a:gridCol>
                <a:gridCol w="1479176">
                  <a:extLst>
                    <a:ext uri="{9D8B030D-6E8A-4147-A177-3AD203B41FA5}">
                      <a16:colId xmlns:a16="http://schemas.microsoft.com/office/drawing/2014/main" val="3168515997"/>
                    </a:ext>
                  </a:extLst>
                </a:gridCol>
                <a:gridCol w="1479176">
                  <a:extLst>
                    <a:ext uri="{9D8B030D-6E8A-4147-A177-3AD203B41FA5}">
                      <a16:colId xmlns:a16="http://schemas.microsoft.com/office/drawing/2014/main" val="1458722617"/>
                    </a:ext>
                  </a:extLst>
                </a:gridCol>
                <a:gridCol w="1479176">
                  <a:extLst>
                    <a:ext uri="{9D8B030D-6E8A-4147-A177-3AD203B41FA5}">
                      <a16:colId xmlns:a16="http://schemas.microsoft.com/office/drawing/2014/main" val="1596588244"/>
                    </a:ext>
                  </a:extLst>
                </a:gridCol>
                <a:gridCol w="1479176">
                  <a:extLst>
                    <a:ext uri="{9D8B030D-6E8A-4147-A177-3AD203B41FA5}">
                      <a16:colId xmlns:a16="http://schemas.microsoft.com/office/drawing/2014/main" val="3365785082"/>
                    </a:ext>
                  </a:extLst>
                </a:gridCol>
              </a:tblGrid>
              <a:tr h="512709">
                <a:tc>
                  <a:txBody>
                    <a:bodyPr/>
                    <a:lstStyle/>
                    <a:p>
                      <a:pPr algn="ctr"/>
                      <a:r>
                        <a:rPr lang="en-US">
                          <a:latin typeface="Arial"/>
                          <a:cs typeface="Arial"/>
                        </a:rPr>
                        <a:t>Low Price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a:latin typeface="Arial"/>
                          <a:cs typeface="Arial"/>
                        </a:rPr>
                        <a:t>Content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a:latin typeface="Arial"/>
                          <a:cs typeface="Arial"/>
                        </a:rPr>
                        <a:t>Speed of Availability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lvl="0" algn="ctr">
                        <a:buNone/>
                      </a:pPr>
                      <a:r>
                        <a:rPr lang="en-US" sz="1800" b="0" i="0" u="none" strike="noStrike" noProof="0">
                          <a:solidFill>
                            <a:srgbClr val="000000"/>
                          </a:solidFill>
                          <a:latin typeface="Arial"/>
                        </a:rPr>
                        <a:t>Device / Application</a:t>
                      </a:r>
                      <a:endParaRPr lang="en-US"/>
                    </a:p>
                  </a:txBody>
                  <a:tcPr anchor="ctr">
                    <a:lnL w="0">
                      <a:noFill/>
                    </a:lnL>
                    <a:lnR w="0">
                      <a:noFill/>
                    </a:lnR>
                    <a:lnT w="0">
                      <a:noFill/>
                    </a:lnT>
                    <a:lnB w="0">
                      <a:noFill/>
                    </a:lnB>
                    <a:lnTlToBr w="0">
                      <a:noFill/>
                    </a:lnTlToBr>
                    <a:lnBlToTr w="0">
                      <a:noFill/>
                    </a:lnBlToTr>
                  </a:tcPr>
                </a:tc>
                <a:tc>
                  <a:txBody>
                    <a:bodyPr/>
                    <a:lstStyle/>
                    <a:p>
                      <a:pPr marL="0" marR="0" lvl="0" indent="0" algn="ctr" rtl="0" eaLnBrk="1" fontAlgn="auto" latinLnBrk="0" hangingPunct="1">
                        <a:buClrTx/>
                        <a:buSzTx/>
                        <a:buFontTx/>
                        <a:buNone/>
                      </a:pPr>
                      <a:r>
                        <a:rPr lang="en-US">
                          <a:latin typeface="Arial"/>
                          <a:cs typeface="Arial"/>
                        </a:rPr>
                        <a:t> </a:t>
                      </a:r>
                      <a:r>
                        <a:rPr lang="en-US" sz="1800" b="0" i="0" u="none" strike="noStrike" noProof="0">
                          <a:solidFill>
                            <a:srgbClr val="000000"/>
                          </a:solidFill>
                          <a:latin typeface="Arial"/>
                        </a:rPr>
                        <a:t>Original</a:t>
                      </a:r>
                    </a:p>
                    <a:p>
                      <a:pPr lvl="0" algn="ctr">
                        <a:spcBef>
                          <a:spcPts val="0"/>
                        </a:spcBef>
                        <a:spcAft>
                          <a:spcPts val="0"/>
                        </a:spcAft>
                        <a:buClrTx/>
                        <a:buSzTx/>
                        <a:buFontTx/>
                        <a:buNone/>
                      </a:pPr>
                      <a:r>
                        <a:rPr lang="en-US" sz="1800" b="0" i="0" u="none" strike="noStrike" noProof="0">
                          <a:solidFill>
                            <a:srgbClr val="000000"/>
                          </a:solidFill>
                          <a:latin typeface="Arial"/>
                        </a:rPr>
                        <a:t>Language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atin typeface="Arial"/>
                          <a:cs typeface="Arial"/>
                        </a:rPr>
                        <a:t>Ease of Use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atin typeface="Arial"/>
                          <a:cs typeface="Arial"/>
                        </a:rPr>
                        <a:t>Content Information &amp; Attributes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136861389"/>
                  </a:ext>
                </a:extLst>
              </a:tr>
            </a:tbl>
          </a:graphicData>
        </a:graphic>
      </p:graphicFrame>
      <p:sp>
        <p:nvSpPr>
          <p:cNvPr id="4" name="Slide Number Placeholder 3">
            <a:extLst>
              <a:ext uri="{FF2B5EF4-FFF2-40B4-BE49-F238E27FC236}">
                <a16:creationId xmlns:a16="http://schemas.microsoft.com/office/drawing/2014/main" id="{D4E9D44C-48C1-2549-1C0D-2221936ACC52}"/>
              </a:ext>
            </a:extLst>
          </p:cNvPr>
          <p:cNvSpPr>
            <a:spLocks noGrp="1"/>
          </p:cNvSpPr>
          <p:nvPr>
            <p:ph type="sldNum" sz="quarter" idx="12"/>
          </p:nvPr>
        </p:nvSpPr>
        <p:spPr/>
        <p:txBody>
          <a:bodyPr>
            <a:normAutofit/>
          </a:bodyPr>
          <a:lstStyle/>
          <a:p>
            <a:pPr>
              <a:spcAft>
                <a:spcPts val="600"/>
              </a:spcAft>
            </a:pPr>
            <a:fld id="{2CB9EC67-D49B-4D18-9535-E4EC1DF76AC3}" type="slidenum">
              <a:rPr lang="en-US">
                <a:solidFill>
                  <a:schemeClr val="tx1"/>
                </a:solidFill>
              </a:rPr>
              <a:pPr>
                <a:spcAft>
                  <a:spcPts val="600"/>
                </a:spcAft>
              </a:pPr>
              <a:t>16</a:t>
            </a:fld>
            <a:endParaRPr lang="en-US">
              <a:solidFill>
                <a:schemeClr val="tx1"/>
              </a:solidFill>
            </a:endParaRPr>
          </a:p>
        </p:txBody>
      </p:sp>
      <p:sp>
        <p:nvSpPr>
          <p:cNvPr id="10" name="TextBox 9">
            <a:extLst>
              <a:ext uri="{FF2B5EF4-FFF2-40B4-BE49-F238E27FC236}">
                <a16:creationId xmlns:a16="http://schemas.microsoft.com/office/drawing/2014/main" id="{B10F5451-1806-1BA3-EE18-44B00B5713E3}"/>
              </a:ext>
            </a:extLst>
          </p:cNvPr>
          <p:cNvSpPr txBox="1"/>
          <p:nvPr/>
        </p:nvSpPr>
        <p:spPr>
          <a:xfrm>
            <a:off x="224781" y="5037899"/>
            <a:ext cx="653142" cy="338554"/>
          </a:xfrm>
          <a:prstGeom prst="rect">
            <a:avLst/>
          </a:prstGeom>
          <a:noFill/>
          <a:ln>
            <a:noFill/>
          </a:ln>
        </p:spPr>
        <p:txBody>
          <a:bodyPr wrap="square" rtlCol="0">
            <a:spAutoFit/>
          </a:bodyPr>
          <a:lstStyle/>
          <a:p>
            <a:r>
              <a:rPr lang="en-US" altLang="zh-CN" sz="1600">
                <a:latin typeface="Arial" panose="020B0604020202020204" pitchFamily="34" charset="0"/>
                <a:cs typeface="Arial" panose="020B0604020202020204" pitchFamily="34" charset="0"/>
              </a:rPr>
              <a:t>Low</a:t>
            </a:r>
            <a:endParaRPr lang="zh-CN" altLang="en-US" sz="160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1FB9BD96-7912-E09F-2B59-0179F864645F}"/>
              </a:ext>
            </a:extLst>
          </p:cNvPr>
          <p:cNvSpPr txBox="1"/>
          <p:nvPr/>
        </p:nvSpPr>
        <p:spPr>
          <a:xfrm>
            <a:off x="224781" y="1419992"/>
            <a:ext cx="716849" cy="400110"/>
          </a:xfrm>
          <a:prstGeom prst="rect">
            <a:avLst/>
          </a:prstGeom>
          <a:noFill/>
          <a:ln>
            <a:noFill/>
          </a:ln>
        </p:spPr>
        <p:txBody>
          <a:bodyPr wrap="square" rtlCol="0">
            <a:spAutoFit/>
          </a:bodyPr>
          <a:lstStyle/>
          <a:p>
            <a:r>
              <a:rPr lang="en-US" altLang="zh-CN" sz="2000"/>
              <a:t>High</a:t>
            </a:r>
            <a:endParaRPr lang="zh-CN" altLang="en-US" sz="2000"/>
          </a:p>
        </p:txBody>
      </p:sp>
      <p:sp>
        <p:nvSpPr>
          <p:cNvPr id="25" name="Isosceles Triangle 24">
            <a:extLst>
              <a:ext uri="{FF2B5EF4-FFF2-40B4-BE49-F238E27FC236}">
                <a16:creationId xmlns:a16="http://schemas.microsoft.com/office/drawing/2014/main" id="{E23D002F-6FB3-9499-0C0B-4C0013238B78}"/>
              </a:ext>
            </a:extLst>
          </p:cNvPr>
          <p:cNvSpPr/>
          <p:nvPr/>
        </p:nvSpPr>
        <p:spPr>
          <a:xfrm>
            <a:off x="1405720" y="2323499"/>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rgbClr val="C00000"/>
                </a:solidFill>
              </a:ln>
              <a:solidFill>
                <a:srgbClr val="C00000"/>
              </a:solidFill>
              <a:latin typeface="Arial" panose="020B0604020202020204" pitchFamily="34" charset="0"/>
              <a:cs typeface="Arial" panose="020B0604020202020204" pitchFamily="34" charset="0"/>
            </a:endParaRPr>
          </a:p>
        </p:txBody>
      </p:sp>
      <p:sp>
        <p:nvSpPr>
          <p:cNvPr id="26" name="Isosceles Triangle 25">
            <a:extLst>
              <a:ext uri="{FF2B5EF4-FFF2-40B4-BE49-F238E27FC236}">
                <a16:creationId xmlns:a16="http://schemas.microsoft.com/office/drawing/2014/main" id="{07741D28-227F-0640-2F02-F4DF7F66960F}"/>
              </a:ext>
            </a:extLst>
          </p:cNvPr>
          <p:cNvSpPr/>
          <p:nvPr/>
        </p:nvSpPr>
        <p:spPr>
          <a:xfrm>
            <a:off x="2916073" y="1419992"/>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rgbClr val="C00000"/>
                </a:solidFill>
              </a:ln>
              <a:solidFill>
                <a:srgbClr val="C00000"/>
              </a:solidFill>
              <a:latin typeface="Arial" panose="020B0604020202020204" pitchFamily="34" charset="0"/>
              <a:cs typeface="Arial" panose="020B0604020202020204" pitchFamily="34" charset="0"/>
            </a:endParaRPr>
          </a:p>
        </p:txBody>
      </p:sp>
      <p:sp>
        <p:nvSpPr>
          <p:cNvPr id="27" name="Isosceles Triangle 26">
            <a:extLst>
              <a:ext uri="{FF2B5EF4-FFF2-40B4-BE49-F238E27FC236}">
                <a16:creationId xmlns:a16="http://schemas.microsoft.com/office/drawing/2014/main" id="{4653D07C-5473-5E0D-594D-A452998E33D8}"/>
              </a:ext>
            </a:extLst>
          </p:cNvPr>
          <p:cNvSpPr/>
          <p:nvPr/>
        </p:nvSpPr>
        <p:spPr>
          <a:xfrm>
            <a:off x="4351363" y="3183902"/>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rgbClr val="C00000"/>
                </a:solidFill>
              </a:ln>
              <a:solidFill>
                <a:srgbClr val="C00000"/>
              </a:solidFill>
              <a:latin typeface="Arial" panose="020B0604020202020204" pitchFamily="34" charset="0"/>
              <a:cs typeface="Arial" panose="020B0604020202020204" pitchFamily="34" charset="0"/>
            </a:endParaRPr>
          </a:p>
        </p:txBody>
      </p:sp>
      <p:sp>
        <p:nvSpPr>
          <p:cNvPr id="28" name="Isosceles Triangle 27">
            <a:extLst>
              <a:ext uri="{FF2B5EF4-FFF2-40B4-BE49-F238E27FC236}">
                <a16:creationId xmlns:a16="http://schemas.microsoft.com/office/drawing/2014/main" id="{A0516284-C506-0469-98BD-65DBAB359DE1}"/>
              </a:ext>
            </a:extLst>
          </p:cNvPr>
          <p:cNvSpPr/>
          <p:nvPr/>
        </p:nvSpPr>
        <p:spPr>
          <a:xfrm>
            <a:off x="5872750" y="1820102"/>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rgbClr val="C00000"/>
                </a:solidFill>
              </a:ln>
              <a:solidFill>
                <a:srgbClr val="C00000"/>
              </a:solidFill>
              <a:latin typeface="Arial" panose="020B0604020202020204" pitchFamily="34" charset="0"/>
              <a:cs typeface="Arial" panose="020B0604020202020204" pitchFamily="34" charset="0"/>
            </a:endParaRPr>
          </a:p>
        </p:txBody>
      </p:sp>
      <p:sp>
        <p:nvSpPr>
          <p:cNvPr id="29" name="Isosceles Triangle 28">
            <a:extLst>
              <a:ext uri="{FF2B5EF4-FFF2-40B4-BE49-F238E27FC236}">
                <a16:creationId xmlns:a16="http://schemas.microsoft.com/office/drawing/2014/main" id="{9C795A4B-8B97-F645-5751-41A165B73878}"/>
              </a:ext>
            </a:extLst>
          </p:cNvPr>
          <p:cNvSpPr/>
          <p:nvPr/>
        </p:nvSpPr>
        <p:spPr>
          <a:xfrm>
            <a:off x="7337947" y="2323499"/>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rgbClr val="C00000"/>
                </a:solidFill>
              </a:ln>
              <a:solidFill>
                <a:srgbClr val="C00000"/>
              </a:solidFill>
              <a:latin typeface="Arial" panose="020B0604020202020204" pitchFamily="34" charset="0"/>
              <a:cs typeface="Arial" panose="020B0604020202020204" pitchFamily="34" charset="0"/>
            </a:endParaRPr>
          </a:p>
        </p:txBody>
      </p:sp>
      <p:sp>
        <p:nvSpPr>
          <p:cNvPr id="30" name="Isosceles Triangle 29">
            <a:extLst>
              <a:ext uri="{FF2B5EF4-FFF2-40B4-BE49-F238E27FC236}">
                <a16:creationId xmlns:a16="http://schemas.microsoft.com/office/drawing/2014/main" id="{A08C3091-7EEA-30E4-BF8A-2CE66821F94D}"/>
              </a:ext>
            </a:extLst>
          </p:cNvPr>
          <p:cNvSpPr/>
          <p:nvPr/>
        </p:nvSpPr>
        <p:spPr>
          <a:xfrm>
            <a:off x="8834650" y="4123313"/>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rgbClr val="C00000"/>
                </a:solidFill>
              </a:ln>
              <a:solidFill>
                <a:srgbClr val="C00000"/>
              </a:solidFill>
              <a:latin typeface="Arial" panose="020B0604020202020204" pitchFamily="34" charset="0"/>
              <a:cs typeface="Arial" panose="020B0604020202020204" pitchFamily="34" charset="0"/>
            </a:endParaRPr>
          </a:p>
        </p:txBody>
      </p:sp>
      <p:sp>
        <p:nvSpPr>
          <p:cNvPr id="31" name="Isosceles Triangle 30">
            <a:extLst>
              <a:ext uri="{FF2B5EF4-FFF2-40B4-BE49-F238E27FC236}">
                <a16:creationId xmlns:a16="http://schemas.microsoft.com/office/drawing/2014/main" id="{AD56BFEB-ADFB-A27F-F39B-4799CE040423}"/>
              </a:ext>
            </a:extLst>
          </p:cNvPr>
          <p:cNvSpPr/>
          <p:nvPr/>
        </p:nvSpPr>
        <p:spPr>
          <a:xfrm>
            <a:off x="10335050" y="3183901"/>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rgbClr val="C00000"/>
                </a:solidFill>
              </a:ln>
              <a:solidFill>
                <a:srgbClr val="C00000"/>
              </a:solidFill>
              <a:latin typeface="Arial" panose="020B0604020202020204" pitchFamily="34" charset="0"/>
              <a:cs typeface="Arial" panose="020B0604020202020204" pitchFamily="34" charset="0"/>
            </a:endParaRPr>
          </a:p>
        </p:txBody>
      </p:sp>
      <p:cxnSp>
        <p:nvCxnSpPr>
          <p:cNvPr id="33" name="Straight Connector 32">
            <a:extLst>
              <a:ext uri="{FF2B5EF4-FFF2-40B4-BE49-F238E27FC236}">
                <a16:creationId xmlns:a16="http://schemas.microsoft.com/office/drawing/2014/main" id="{BB1A4502-36A0-1EFF-EECE-58F88BF11BE8}"/>
              </a:ext>
            </a:extLst>
          </p:cNvPr>
          <p:cNvCxnSpPr>
            <a:stCxn id="25" idx="5"/>
            <a:endCxn id="26" idx="3"/>
          </p:cNvCxnSpPr>
          <p:nvPr/>
        </p:nvCxnSpPr>
        <p:spPr>
          <a:xfrm flipV="1">
            <a:off x="1740595" y="1832869"/>
            <a:ext cx="1398728" cy="697069"/>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528F758-D7B8-8258-797D-D41FDEC21C70}"/>
              </a:ext>
            </a:extLst>
          </p:cNvPr>
          <p:cNvCxnSpPr>
            <a:cxnSpLocks/>
            <a:stCxn id="27" idx="1"/>
            <a:endCxn id="26" idx="3"/>
          </p:cNvCxnSpPr>
          <p:nvPr/>
        </p:nvCxnSpPr>
        <p:spPr>
          <a:xfrm flipH="1" flipV="1">
            <a:off x="3139323" y="1832869"/>
            <a:ext cx="1323665" cy="1557472"/>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7227288-694B-9754-9528-3E5C8317D1D9}"/>
              </a:ext>
            </a:extLst>
          </p:cNvPr>
          <p:cNvCxnSpPr>
            <a:cxnSpLocks/>
            <a:stCxn id="27" idx="5"/>
            <a:endCxn id="28" idx="3"/>
          </p:cNvCxnSpPr>
          <p:nvPr/>
        </p:nvCxnSpPr>
        <p:spPr>
          <a:xfrm flipV="1">
            <a:off x="4686238" y="2232979"/>
            <a:ext cx="1409762" cy="1157362"/>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153019FB-2885-5443-31B9-08DADFC75EB4}"/>
              </a:ext>
            </a:extLst>
          </p:cNvPr>
          <p:cNvCxnSpPr>
            <a:cxnSpLocks/>
            <a:stCxn id="29" idx="1"/>
            <a:endCxn id="28" idx="3"/>
          </p:cNvCxnSpPr>
          <p:nvPr/>
        </p:nvCxnSpPr>
        <p:spPr>
          <a:xfrm flipH="1" flipV="1">
            <a:off x="6096000" y="2232979"/>
            <a:ext cx="1353572" cy="296959"/>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36FB648-A5F9-C829-F7AB-3C8B264E13D2}"/>
              </a:ext>
            </a:extLst>
          </p:cNvPr>
          <p:cNvCxnSpPr>
            <a:cxnSpLocks/>
            <a:stCxn id="30" idx="1"/>
            <a:endCxn id="29" idx="3"/>
          </p:cNvCxnSpPr>
          <p:nvPr/>
        </p:nvCxnSpPr>
        <p:spPr>
          <a:xfrm flipH="1" flipV="1">
            <a:off x="7561197" y="2736376"/>
            <a:ext cx="1385078" cy="1593376"/>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40FA0FE-D8D0-5D5A-E124-22D1250F72BA}"/>
              </a:ext>
            </a:extLst>
          </p:cNvPr>
          <p:cNvCxnSpPr>
            <a:cxnSpLocks/>
            <a:stCxn id="30" idx="5"/>
            <a:endCxn id="31" idx="3"/>
          </p:cNvCxnSpPr>
          <p:nvPr/>
        </p:nvCxnSpPr>
        <p:spPr>
          <a:xfrm flipV="1">
            <a:off x="9169525" y="3596778"/>
            <a:ext cx="1388775" cy="732974"/>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1B4902F-ACA4-B52F-4624-9A505D0B2829}"/>
              </a:ext>
            </a:extLst>
          </p:cNvPr>
          <p:cNvSpPr txBox="1"/>
          <p:nvPr/>
        </p:nvSpPr>
        <p:spPr>
          <a:xfrm>
            <a:off x="446533" y="528632"/>
            <a:ext cx="6097136" cy="584775"/>
          </a:xfrm>
          <a:prstGeom prst="rect">
            <a:avLst/>
          </a:prstGeom>
          <a:noFill/>
        </p:spPr>
        <p:txBody>
          <a:bodyPr wrap="square">
            <a:spAutoFit/>
          </a:bodyPr>
          <a:lstStyle/>
          <a:p>
            <a:r>
              <a:rPr lang="en-US" altLang="zh-CN" sz="3200">
                <a:latin typeface="Arial" panose="020B0604020202020204" pitchFamily="34" charset="0"/>
                <a:cs typeface="Arial" panose="020B0604020202020204" pitchFamily="34" charset="0"/>
              </a:rPr>
              <a:t>STRATEGY CANVAS</a:t>
            </a:r>
            <a:endParaRPr lang="en-US" sz="3200"/>
          </a:p>
        </p:txBody>
      </p:sp>
      <p:sp>
        <p:nvSpPr>
          <p:cNvPr id="14" name="TextBox 13">
            <a:extLst>
              <a:ext uri="{FF2B5EF4-FFF2-40B4-BE49-F238E27FC236}">
                <a16:creationId xmlns:a16="http://schemas.microsoft.com/office/drawing/2014/main" id="{E8F76167-A458-DB4D-12EF-0903E02BDC83}"/>
              </a:ext>
            </a:extLst>
          </p:cNvPr>
          <p:cNvSpPr txBox="1"/>
          <p:nvPr/>
        </p:nvSpPr>
        <p:spPr>
          <a:xfrm>
            <a:off x="9111863" y="538536"/>
            <a:ext cx="2633604" cy="646331"/>
          </a:xfrm>
          <a:prstGeom prst="rect">
            <a:avLst/>
          </a:prstGeom>
          <a:noFill/>
        </p:spPr>
        <p:txBody>
          <a:bodyPr wrap="square" rtlCol="0">
            <a:spAutoFit/>
          </a:bodyPr>
          <a:lstStyle/>
          <a:p>
            <a:pPr algn="r"/>
            <a:r>
              <a:rPr lang="en-US" b="1">
                <a:solidFill>
                  <a:srgbClr val="002060"/>
                </a:solidFill>
                <a:latin typeface="Arial" panose="020B0604020202020204" pitchFamily="34" charset="0"/>
                <a:cs typeface="Arial" panose="020B0604020202020204" pitchFamily="34" charset="0"/>
              </a:rPr>
              <a:t>INDUSTRY LEADERS</a:t>
            </a:r>
          </a:p>
          <a:p>
            <a:pPr algn="r"/>
            <a:endParaRPr lang="en-US" b="1">
              <a:solidFill>
                <a:srgbClr val="C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501474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25262D5-EFCC-5560-A48D-1A7187F7BBC9}"/>
              </a:ext>
            </a:extLst>
          </p:cNvPr>
          <p:cNvSpPr/>
          <p:nvPr/>
        </p:nvSpPr>
        <p:spPr>
          <a:xfrm>
            <a:off x="0" y="0"/>
            <a:ext cx="12192000" cy="6858000"/>
          </a:xfrm>
          <a:prstGeom prst="rect">
            <a:avLst/>
          </a:prstGeom>
          <a:gradFill flip="none" rotWithShape="1">
            <a:gsLst>
              <a:gs pos="0">
                <a:srgbClr val="3D3D3D">
                  <a:shade val="30000"/>
                  <a:satMod val="115000"/>
                </a:srgbClr>
              </a:gs>
              <a:gs pos="50000">
                <a:srgbClr val="3D3D3D">
                  <a:shade val="67500"/>
                  <a:satMod val="115000"/>
                </a:srgbClr>
              </a:gs>
              <a:gs pos="100000">
                <a:srgbClr val="3D3D3D">
                  <a:shade val="100000"/>
                  <a:satMod val="115000"/>
                </a:srgbClr>
              </a:gs>
            </a:gsLst>
            <a:lin ang="189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04A9D4C5-52AB-B663-6340-08E40C103B37}"/>
              </a:ext>
            </a:extLst>
          </p:cNvPr>
          <p:cNvSpPr>
            <a:spLocks noGrp="1"/>
          </p:cNvSpPr>
          <p:nvPr>
            <p:ph type="sldNum" sz="quarter" idx="12"/>
          </p:nvPr>
        </p:nvSpPr>
        <p:spPr/>
        <p:txBody>
          <a:bodyPr/>
          <a:lstStyle/>
          <a:p>
            <a:fld id="{2CB9EC67-D49B-4D18-9535-E4EC1DF76AC3}" type="slidenum">
              <a:rPr lang="en-US" smtClean="0"/>
              <a:t>17</a:t>
            </a:fld>
            <a:endParaRPr lang="en-US"/>
          </a:p>
        </p:txBody>
      </p:sp>
      <p:grpSp>
        <p:nvGrpSpPr>
          <p:cNvPr id="6" name="Group 5">
            <a:extLst>
              <a:ext uri="{FF2B5EF4-FFF2-40B4-BE49-F238E27FC236}">
                <a16:creationId xmlns:a16="http://schemas.microsoft.com/office/drawing/2014/main" id="{749238E1-539D-EB6F-8E33-6808600EF343}"/>
              </a:ext>
            </a:extLst>
          </p:cNvPr>
          <p:cNvGrpSpPr/>
          <p:nvPr/>
        </p:nvGrpSpPr>
        <p:grpSpPr>
          <a:xfrm>
            <a:off x="2930252" y="2823908"/>
            <a:ext cx="7242317" cy="1210184"/>
            <a:chOff x="581192" y="822508"/>
            <a:chExt cx="3634990" cy="893448"/>
          </a:xfrm>
        </p:grpSpPr>
        <p:sp>
          <p:nvSpPr>
            <p:cNvPr id="7" name="Title 1">
              <a:extLst>
                <a:ext uri="{FF2B5EF4-FFF2-40B4-BE49-F238E27FC236}">
                  <a16:creationId xmlns:a16="http://schemas.microsoft.com/office/drawing/2014/main" id="{E884B85F-7832-E98B-2C3E-BAC943BAAB62}"/>
                </a:ext>
              </a:extLst>
            </p:cNvPr>
            <p:cNvSpPr txBox="1">
              <a:spLocks/>
            </p:cNvSpPr>
            <p:nvPr/>
          </p:nvSpPr>
          <p:spPr>
            <a:xfrm>
              <a:off x="581192" y="1005840"/>
              <a:ext cx="3634990" cy="710116"/>
            </a:xfrm>
            <a:prstGeom prst="rect">
              <a:avLst/>
            </a:prstGeom>
            <a:effectLst/>
          </p:spPr>
          <p:txBody>
            <a:bodyPr vert="horz" lIns="91440" tIns="45720" rIns="91440" bIns="45720" rtlCol="0" anchor="b">
              <a:noAutofit/>
            </a:bodyPr>
            <a:lstStyle>
              <a:lvl1pPr algn="l" defTabSz="457200" rtl="0" eaLnBrk="1" latinLnBrk="0" hangingPunct="1">
                <a:spcBef>
                  <a:spcPct val="0"/>
                </a:spcBef>
                <a:buNone/>
                <a:defRPr sz="36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8800" b="1" dirty="0">
                  <a:solidFill>
                    <a:schemeClr val="accent3">
                      <a:lumMod val="20000"/>
                      <a:lumOff val="80000"/>
                    </a:schemeClr>
                  </a:solidFill>
                  <a:latin typeface="Aptos Display"/>
                  <a:cs typeface="Arial"/>
                </a:rPr>
                <a:t>Mom    </a:t>
              </a:r>
              <a:r>
                <a:rPr lang="en-US" sz="8800" b="1" dirty="0" err="1">
                  <a:solidFill>
                    <a:schemeClr val="accent3">
                      <a:lumMod val="20000"/>
                      <a:lumOff val="80000"/>
                    </a:schemeClr>
                  </a:solidFill>
                  <a:latin typeface="Aptos Display"/>
                  <a:cs typeface="Arial"/>
                </a:rPr>
                <a:t>ntum</a:t>
              </a:r>
              <a:r>
                <a:rPr lang="en-US" sz="8800" dirty="0">
                  <a:solidFill>
                    <a:schemeClr val="accent3">
                      <a:lumMod val="20000"/>
                      <a:lumOff val="80000"/>
                    </a:schemeClr>
                  </a:solidFill>
                  <a:latin typeface="Aptos Display"/>
                  <a:cs typeface="Arial"/>
                </a:rPr>
                <a:t> </a:t>
              </a:r>
              <a:endParaRPr lang="en-US" sz="8800" dirty="0">
                <a:solidFill>
                  <a:schemeClr val="accent3">
                    <a:lumMod val="20000"/>
                    <a:lumOff val="80000"/>
                  </a:schemeClr>
                </a:solidFill>
                <a:latin typeface="Aptos Display"/>
              </a:endParaRPr>
            </a:p>
          </p:txBody>
        </p:sp>
        <p:sp>
          <p:nvSpPr>
            <p:cNvPr id="8" name="Isosceles Triangle 7">
              <a:extLst>
                <a:ext uri="{FF2B5EF4-FFF2-40B4-BE49-F238E27FC236}">
                  <a16:creationId xmlns:a16="http://schemas.microsoft.com/office/drawing/2014/main" id="{84166836-4A6B-0566-79AB-0D1BE114DCB9}"/>
                </a:ext>
              </a:extLst>
            </p:cNvPr>
            <p:cNvSpPr/>
            <p:nvPr/>
          </p:nvSpPr>
          <p:spPr>
            <a:xfrm rot="5400000">
              <a:off x="1785534" y="1000856"/>
              <a:ext cx="719339" cy="362644"/>
            </a:xfrm>
            <a:prstGeom prst="triangle">
              <a:avLst/>
            </a:prstGeom>
            <a:solidFill>
              <a:srgbClr val="FFCC99"/>
            </a:solidFill>
            <a:ln>
              <a:solidFill>
                <a:srgbClr val="FFCC99"/>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sz="3600"/>
            </a:p>
          </p:txBody>
        </p:sp>
      </p:grpSp>
    </p:spTree>
    <p:extLst>
      <p:ext uri="{BB962C8B-B14F-4D97-AF65-F5344CB8AC3E}">
        <p14:creationId xmlns:p14="http://schemas.microsoft.com/office/powerpoint/2010/main" val="4212469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BEC09C-630A-4E10-BBB9-6AF195F7881E}"/>
              </a:ext>
            </a:extLst>
          </p:cNvPr>
          <p:cNvSpPr>
            <a:spLocks noGrp="1"/>
          </p:cNvSpPr>
          <p:nvPr>
            <p:ph idx="1"/>
          </p:nvPr>
        </p:nvSpPr>
        <p:spPr>
          <a:xfrm>
            <a:off x="581193" y="2069036"/>
            <a:ext cx="5778967" cy="4052692"/>
          </a:xfrm>
        </p:spPr>
        <p:txBody>
          <a:bodyPr>
            <a:normAutofit lnSpcReduction="10000"/>
          </a:bodyPr>
          <a:lstStyle/>
          <a:p>
            <a:pPr marL="0" indent="-305435">
              <a:lnSpc>
                <a:spcPct val="120000"/>
              </a:lnSpc>
              <a:spcBef>
                <a:spcPts val="0"/>
              </a:spcBef>
              <a:spcAft>
                <a:spcPts val="0"/>
              </a:spcAft>
              <a:buNone/>
            </a:pPr>
            <a:r>
              <a:rPr lang="en-US" b="1">
                <a:latin typeface="Arial"/>
                <a:cs typeface="Arial"/>
              </a:rPr>
              <a:t>Description</a:t>
            </a:r>
          </a:p>
          <a:p>
            <a:pPr marL="0" indent="-305435">
              <a:lnSpc>
                <a:spcPct val="120000"/>
              </a:lnSpc>
              <a:spcBef>
                <a:spcPts val="0"/>
              </a:spcBef>
              <a:spcAft>
                <a:spcPts val="0"/>
              </a:spcAft>
              <a:buNone/>
            </a:pPr>
            <a:r>
              <a:rPr lang="en-US">
                <a:latin typeface="Arial"/>
                <a:cs typeface="Arial"/>
              </a:rPr>
              <a:t>Streaming service for all TV series with</a:t>
            </a:r>
            <a:r>
              <a:rPr lang="en-US" b="1">
                <a:latin typeface="Arial"/>
                <a:cs typeface="Arial"/>
              </a:rPr>
              <a:t> integrated live comments </a:t>
            </a:r>
            <a:r>
              <a:rPr lang="en-US">
                <a:latin typeface="Arial"/>
                <a:cs typeface="Arial"/>
              </a:rPr>
              <a:t>from various sources related to the content and allows for real time watch parties in personal channels. In addition, a</a:t>
            </a:r>
            <a:r>
              <a:rPr lang="en-US" b="1">
                <a:latin typeface="Arial"/>
                <a:cs typeface="Arial"/>
              </a:rPr>
              <a:t> rewards program </a:t>
            </a:r>
            <a:r>
              <a:rPr lang="en-US">
                <a:latin typeface="Arial"/>
                <a:cs typeface="Arial"/>
              </a:rPr>
              <a:t>that motivates users to watch more content on the platform. </a:t>
            </a:r>
            <a:endParaRPr lang="en-US">
              <a:latin typeface="Arial" panose="020B0604020202020204" pitchFamily="34" charset="0"/>
              <a:cs typeface="Arial" panose="020B0604020202020204" pitchFamily="34" charset="0"/>
            </a:endParaRPr>
          </a:p>
          <a:p>
            <a:pPr marL="305435" indent="-305435"/>
            <a:endParaRPr lang="en-US">
              <a:latin typeface="Arial" panose="020B0604020202020204" pitchFamily="34" charset="0"/>
              <a:cs typeface="Arial" panose="020B0604020202020204" pitchFamily="34" charset="0"/>
            </a:endParaRPr>
          </a:p>
          <a:p>
            <a:pPr marL="0" indent="0">
              <a:spcBef>
                <a:spcPts val="0"/>
              </a:spcBef>
              <a:spcAft>
                <a:spcPts val="0"/>
              </a:spcAft>
              <a:buNone/>
            </a:pPr>
            <a:r>
              <a:rPr lang="en-US" b="1">
                <a:latin typeface="Arial"/>
                <a:cs typeface="Arial"/>
              </a:rPr>
              <a:t>Strategic Advantage</a:t>
            </a:r>
          </a:p>
          <a:p>
            <a:pPr marL="0" indent="0">
              <a:spcBef>
                <a:spcPts val="0"/>
              </a:spcBef>
              <a:spcAft>
                <a:spcPts val="0"/>
              </a:spcAft>
              <a:buNone/>
            </a:pPr>
            <a:r>
              <a:rPr lang="en-US">
                <a:latin typeface="Arial"/>
                <a:cs typeface="Arial"/>
              </a:rPr>
              <a:t>Leveraging technology to introduce new value attributes: </a:t>
            </a:r>
          </a:p>
          <a:p>
            <a:pPr marL="285750" indent="-285750">
              <a:spcBef>
                <a:spcPts val="0"/>
              </a:spcBef>
              <a:spcAft>
                <a:spcPts val="0"/>
              </a:spcAft>
            </a:pPr>
            <a:r>
              <a:rPr lang="en-US" sz="1800" b="1">
                <a:latin typeface="Arial"/>
                <a:cs typeface="Arial"/>
              </a:rPr>
              <a:t>Interactivity</a:t>
            </a:r>
            <a:r>
              <a:rPr lang="en-US" sz="1800">
                <a:latin typeface="Arial"/>
                <a:cs typeface="Arial"/>
              </a:rPr>
              <a:t> to connect users through our </a:t>
            </a:r>
            <a:r>
              <a:rPr lang="en-US">
                <a:latin typeface="Arial"/>
                <a:cs typeface="Arial"/>
              </a:rPr>
              <a:t>platform</a:t>
            </a:r>
            <a:endParaRPr lang="en-US">
              <a:latin typeface="Gill Sans MT" panose="020B0502020104020203"/>
              <a:cs typeface="Arial"/>
            </a:endParaRPr>
          </a:p>
          <a:p>
            <a:pPr marL="285750" indent="-285750">
              <a:spcBef>
                <a:spcPts val="0"/>
              </a:spcBef>
              <a:spcAft>
                <a:spcPts val="0"/>
              </a:spcAft>
            </a:pPr>
            <a:r>
              <a:rPr lang="en-US" b="1">
                <a:latin typeface="Arial"/>
                <a:cs typeface="Arial"/>
              </a:rPr>
              <a:t>Rewards</a:t>
            </a:r>
            <a:r>
              <a:rPr lang="en-US" sz="1800">
                <a:latin typeface="Arial"/>
                <a:cs typeface="Arial"/>
              </a:rPr>
              <a:t> to increase user engagement</a:t>
            </a:r>
            <a:endParaRPr lang="en-US" sz="1800">
              <a:latin typeface="Gill Sans MT" panose="020B0502020104020203"/>
              <a:cs typeface="Arial"/>
            </a:endParaRPr>
          </a:p>
        </p:txBody>
      </p:sp>
      <p:sp>
        <p:nvSpPr>
          <p:cNvPr id="4" name="Slide Number Placeholder 3">
            <a:extLst>
              <a:ext uri="{FF2B5EF4-FFF2-40B4-BE49-F238E27FC236}">
                <a16:creationId xmlns:a16="http://schemas.microsoft.com/office/drawing/2014/main" id="{35B4A19E-C198-0FB5-41DA-8FFFE4FC4C01}"/>
              </a:ext>
            </a:extLst>
          </p:cNvPr>
          <p:cNvSpPr>
            <a:spLocks noGrp="1"/>
          </p:cNvSpPr>
          <p:nvPr>
            <p:ph type="sldNum" sz="quarter" idx="12"/>
          </p:nvPr>
        </p:nvSpPr>
        <p:spPr/>
        <p:txBody>
          <a:bodyPr/>
          <a:lstStyle/>
          <a:p>
            <a:fld id="{2CB9EC67-D49B-4D18-9535-E4EC1DF76AC3}" type="slidenum">
              <a:rPr lang="en-US" smtClean="0"/>
              <a:t>18</a:t>
            </a:fld>
            <a:endParaRPr lang="en-US"/>
          </a:p>
        </p:txBody>
      </p:sp>
      <p:grpSp>
        <p:nvGrpSpPr>
          <p:cNvPr id="10" name="Group 9">
            <a:extLst>
              <a:ext uri="{FF2B5EF4-FFF2-40B4-BE49-F238E27FC236}">
                <a16:creationId xmlns:a16="http://schemas.microsoft.com/office/drawing/2014/main" id="{C0F960AE-D84B-5038-5D6E-4C28D182A95D}"/>
              </a:ext>
            </a:extLst>
          </p:cNvPr>
          <p:cNvGrpSpPr/>
          <p:nvPr/>
        </p:nvGrpSpPr>
        <p:grpSpPr>
          <a:xfrm>
            <a:off x="518732" y="884732"/>
            <a:ext cx="4931334" cy="710116"/>
            <a:chOff x="581192" y="1005840"/>
            <a:chExt cx="2907698" cy="710116"/>
          </a:xfrm>
        </p:grpSpPr>
        <p:sp>
          <p:nvSpPr>
            <p:cNvPr id="11" name="Title 1">
              <a:extLst>
                <a:ext uri="{FF2B5EF4-FFF2-40B4-BE49-F238E27FC236}">
                  <a16:creationId xmlns:a16="http://schemas.microsoft.com/office/drawing/2014/main" id="{91A708E6-773A-BCC7-961C-E35ECD91E148}"/>
                </a:ext>
              </a:extLst>
            </p:cNvPr>
            <p:cNvSpPr txBox="1">
              <a:spLocks/>
            </p:cNvSpPr>
            <p:nvPr/>
          </p:nvSpPr>
          <p:spPr>
            <a:xfrm>
              <a:off x="581192" y="1005840"/>
              <a:ext cx="2907698" cy="710116"/>
            </a:xfrm>
            <a:prstGeom prst="rect">
              <a:avLst/>
            </a:prstGeom>
            <a:effectLst/>
          </p:spPr>
          <p:txBody>
            <a:bodyPr vert="horz" lIns="91440" tIns="45720" rIns="91440" bIns="45720" rtlCol="0" anchor="b">
              <a:noAutofit/>
            </a:bodyPr>
            <a:lstStyle>
              <a:lvl1pPr algn="l" defTabSz="457200" rtl="0" eaLnBrk="1" latinLnBrk="0" hangingPunct="1">
                <a:spcBef>
                  <a:spcPct val="0"/>
                </a:spcBef>
                <a:buNone/>
                <a:defRPr sz="36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a:solidFill>
                    <a:schemeClr val="accent3">
                      <a:lumMod val="20000"/>
                      <a:lumOff val="80000"/>
                    </a:schemeClr>
                  </a:solidFill>
                  <a:latin typeface="Aptos Display" panose="020B0004020202020204" pitchFamily="34" charset="0"/>
                  <a:cs typeface="Arial"/>
                </a:rPr>
                <a:t>Mom    ntum</a:t>
              </a:r>
              <a:r>
                <a:rPr lang="en-US" sz="4000">
                  <a:solidFill>
                    <a:schemeClr val="accent3">
                      <a:lumMod val="20000"/>
                      <a:lumOff val="80000"/>
                    </a:schemeClr>
                  </a:solidFill>
                  <a:latin typeface="Aptos Display" panose="020B0004020202020204" pitchFamily="34" charset="0"/>
                  <a:cs typeface="Arial"/>
                </a:rPr>
                <a:t> </a:t>
              </a:r>
              <a:endParaRPr lang="en-US" sz="4000">
                <a:solidFill>
                  <a:schemeClr val="accent3">
                    <a:lumMod val="20000"/>
                    <a:lumOff val="80000"/>
                  </a:schemeClr>
                </a:solidFill>
                <a:latin typeface="Aptos Display" panose="020B0004020202020204" pitchFamily="34" charset="0"/>
              </a:endParaRPr>
            </a:p>
          </p:txBody>
        </p:sp>
        <p:sp>
          <p:nvSpPr>
            <p:cNvPr id="12" name="Isosceles Triangle 11">
              <a:extLst>
                <a:ext uri="{FF2B5EF4-FFF2-40B4-BE49-F238E27FC236}">
                  <a16:creationId xmlns:a16="http://schemas.microsoft.com/office/drawing/2014/main" id="{8227C693-6D4F-F22B-15D5-CF1281AE78EC}"/>
                </a:ext>
              </a:extLst>
            </p:cNvPr>
            <p:cNvSpPr/>
            <p:nvPr/>
          </p:nvSpPr>
          <p:spPr>
            <a:xfrm rot="5400000">
              <a:off x="1193818" y="1281709"/>
              <a:ext cx="511380" cy="191702"/>
            </a:xfrm>
            <a:prstGeom prst="triangle">
              <a:avLst/>
            </a:prstGeom>
            <a:solidFill>
              <a:srgbClr val="FFCC99"/>
            </a:solidFill>
            <a:ln>
              <a:solidFill>
                <a:srgbClr val="FFCC99"/>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sz="3200"/>
            </a:p>
          </p:txBody>
        </p:sp>
      </p:grpSp>
      <p:pic>
        <p:nvPicPr>
          <p:cNvPr id="16" name="Picture 15" descr="A computer with a screen showing a group of people sitting at a table&#10;&#10;Description automatically generated">
            <a:extLst>
              <a:ext uri="{FF2B5EF4-FFF2-40B4-BE49-F238E27FC236}">
                <a16:creationId xmlns:a16="http://schemas.microsoft.com/office/drawing/2014/main" id="{BAC0EC76-17CD-7BAF-A960-AF0200CAA3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18670" y="2336799"/>
            <a:ext cx="7317856" cy="5108779"/>
          </a:xfrm>
          <a:prstGeom prst="rect">
            <a:avLst/>
          </a:prstGeom>
        </p:spPr>
      </p:pic>
    </p:spTree>
    <p:extLst>
      <p:ext uri="{BB962C8B-B14F-4D97-AF65-F5344CB8AC3E}">
        <p14:creationId xmlns:p14="http://schemas.microsoft.com/office/powerpoint/2010/main" val="24446744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BEC09C-630A-4E10-BBB9-6AF195F7881E}"/>
              </a:ext>
            </a:extLst>
          </p:cNvPr>
          <p:cNvSpPr>
            <a:spLocks noGrp="1"/>
          </p:cNvSpPr>
          <p:nvPr>
            <p:ph idx="1"/>
          </p:nvPr>
        </p:nvSpPr>
        <p:spPr>
          <a:xfrm>
            <a:off x="602915" y="2336799"/>
            <a:ext cx="5787725" cy="4294063"/>
          </a:xfrm>
        </p:spPr>
        <p:txBody>
          <a:bodyPr vert="horz" lIns="91440" tIns="45720" rIns="91440" bIns="45720" rtlCol="0" anchor="ctr">
            <a:noAutofit/>
          </a:bodyPr>
          <a:lstStyle/>
          <a:p>
            <a:pPr marL="0" indent="-305435">
              <a:lnSpc>
                <a:spcPct val="120000"/>
              </a:lnSpc>
              <a:spcBef>
                <a:spcPts val="0"/>
              </a:spcBef>
              <a:spcAft>
                <a:spcPts val="0"/>
              </a:spcAft>
              <a:buNone/>
            </a:pPr>
            <a:r>
              <a:rPr lang="en-US" b="1">
                <a:latin typeface="Arial"/>
                <a:cs typeface="Arial"/>
              </a:rPr>
              <a:t>Target Market</a:t>
            </a:r>
          </a:p>
          <a:p>
            <a:pPr marL="0" indent="-305435">
              <a:lnSpc>
                <a:spcPct val="120000"/>
              </a:lnSpc>
              <a:spcBef>
                <a:spcPts val="0"/>
              </a:spcBef>
              <a:spcAft>
                <a:spcPts val="0"/>
              </a:spcAft>
              <a:buNone/>
            </a:pPr>
            <a:r>
              <a:rPr lang="en-US">
                <a:latin typeface="Arial"/>
                <a:cs typeface="Arial"/>
              </a:rPr>
              <a:t>Tech-savvy individuals passionate about TV series and real-time interaction form our target market. Momentum caters to those seeking a cutting-edge, engaging entertainment experience where technology enhances storytelling.</a:t>
            </a:r>
          </a:p>
          <a:p>
            <a:pPr marL="0" indent="-305435">
              <a:lnSpc>
                <a:spcPct val="120000"/>
              </a:lnSpc>
              <a:spcBef>
                <a:spcPts val="0"/>
              </a:spcBef>
              <a:spcAft>
                <a:spcPts val="0"/>
              </a:spcAft>
              <a:buNone/>
            </a:pPr>
            <a:endParaRPr lang="en-US">
              <a:latin typeface="Arial" panose="020B0604020202020204" pitchFamily="34" charset="0"/>
              <a:cs typeface="Arial" panose="020B0604020202020204" pitchFamily="34" charset="0"/>
            </a:endParaRPr>
          </a:p>
          <a:p>
            <a:pPr marL="0" indent="-305435">
              <a:lnSpc>
                <a:spcPct val="120000"/>
              </a:lnSpc>
              <a:spcBef>
                <a:spcPts val="0"/>
              </a:spcBef>
              <a:spcAft>
                <a:spcPts val="0"/>
              </a:spcAft>
              <a:buNone/>
            </a:pPr>
            <a:r>
              <a:rPr lang="en-US" b="1">
                <a:latin typeface="Arial"/>
                <a:cs typeface="Arial"/>
              </a:rPr>
              <a:t>Business Model</a:t>
            </a:r>
          </a:p>
          <a:p>
            <a:pPr marL="0" indent="-305435">
              <a:lnSpc>
                <a:spcPct val="120000"/>
              </a:lnSpc>
              <a:spcBef>
                <a:spcPts val="0"/>
              </a:spcBef>
              <a:spcAft>
                <a:spcPts val="0"/>
              </a:spcAft>
              <a:buNone/>
            </a:pPr>
            <a:r>
              <a:rPr lang="en-US">
                <a:latin typeface="Arial"/>
                <a:cs typeface="Arial"/>
              </a:rPr>
              <a:t>Operating on a quarterly renewal TVOD model, Momentum provides users flexibility in accessing our extensive TV series library without the constraints of long-term commitments, ensuring an adaptable and user-centric approach.</a:t>
            </a:r>
          </a:p>
          <a:p>
            <a:pPr marL="0" indent="-305435">
              <a:lnSpc>
                <a:spcPct val="120000"/>
              </a:lnSpc>
              <a:spcBef>
                <a:spcPts val="0"/>
              </a:spcBef>
              <a:spcAft>
                <a:spcPts val="0"/>
              </a:spcAft>
              <a:buNone/>
            </a:pPr>
            <a:endParaRPr lang="en-US">
              <a:latin typeface="Arial" panose="020B0604020202020204" pitchFamily="34" charset="0"/>
              <a:cs typeface="Arial" panose="020B0604020202020204" pitchFamily="34" charset="0"/>
            </a:endParaRPr>
          </a:p>
          <a:p>
            <a:pPr marL="0" indent="-305435">
              <a:lnSpc>
                <a:spcPct val="120000"/>
              </a:lnSpc>
              <a:spcBef>
                <a:spcPts val="0"/>
              </a:spcBef>
              <a:spcAft>
                <a:spcPts val="0"/>
              </a:spcAft>
              <a:buNone/>
            </a:pPr>
            <a:endParaRPr lang="en-US" b="1">
              <a:latin typeface="Arial"/>
              <a:cs typeface="Arial"/>
            </a:endParaRPr>
          </a:p>
        </p:txBody>
      </p:sp>
      <p:sp>
        <p:nvSpPr>
          <p:cNvPr id="4" name="Slide Number Placeholder 3">
            <a:extLst>
              <a:ext uri="{FF2B5EF4-FFF2-40B4-BE49-F238E27FC236}">
                <a16:creationId xmlns:a16="http://schemas.microsoft.com/office/drawing/2014/main" id="{35B4A19E-C198-0FB5-41DA-8FFFE4FC4C01}"/>
              </a:ext>
            </a:extLst>
          </p:cNvPr>
          <p:cNvSpPr>
            <a:spLocks noGrp="1"/>
          </p:cNvSpPr>
          <p:nvPr>
            <p:ph type="sldNum" sz="quarter" idx="12"/>
          </p:nvPr>
        </p:nvSpPr>
        <p:spPr/>
        <p:txBody>
          <a:bodyPr/>
          <a:lstStyle/>
          <a:p>
            <a:fld id="{2CB9EC67-D49B-4D18-9535-E4EC1DF76AC3}" type="slidenum">
              <a:rPr lang="en-US" smtClean="0"/>
              <a:t>19</a:t>
            </a:fld>
            <a:endParaRPr lang="en-US"/>
          </a:p>
        </p:txBody>
      </p:sp>
      <p:grpSp>
        <p:nvGrpSpPr>
          <p:cNvPr id="8" name="Group 7">
            <a:extLst>
              <a:ext uri="{FF2B5EF4-FFF2-40B4-BE49-F238E27FC236}">
                <a16:creationId xmlns:a16="http://schemas.microsoft.com/office/drawing/2014/main" id="{4A976EAC-E878-4DBE-70BD-EC0B57292AED}"/>
              </a:ext>
            </a:extLst>
          </p:cNvPr>
          <p:cNvGrpSpPr/>
          <p:nvPr/>
        </p:nvGrpSpPr>
        <p:grpSpPr>
          <a:xfrm>
            <a:off x="518732" y="884732"/>
            <a:ext cx="4931334" cy="710116"/>
            <a:chOff x="581192" y="1005840"/>
            <a:chExt cx="2907698" cy="710116"/>
          </a:xfrm>
        </p:grpSpPr>
        <p:sp>
          <p:nvSpPr>
            <p:cNvPr id="9" name="Title 1">
              <a:extLst>
                <a:ext uri="{FF2B5EF4-FFF2-40B4-BE49-F238E27FC236}">
                  <a16:creationId xmlns:a16="http://schemas.microsoft.com/office/drawing/2014/main" id="{854038C4-AB7E-ECC1-0C8D-46E056D7F42B}"/>
                </a:ext>
              </a:extLst>
            </p:cNvPr>
            <p:cNvSpPr txBox="1">
              <a:spLocks/>
            </p:cNvSpPr>
            <p:nvPr/>
          </p:nvSpPr>
          <p:spPr>
            <a:xfrm>
              <a:off x="581192" y="1005840"/>
              <a:ext cx="2907698" cy="710116"/>
            </a:xfrm>
            <a:prstGeom prst="rect">
              <a:avLst/>
            </a:prstGeom>
            <a:effectLst/>
          </p:spPr>
          <p:txBody>
            <a:bodyPr vert="horz" lIns="91440" tIns="45720" rIns="91440" bIns="45720" rtlCol="0" anchor="b">
              <a:noAutofit/>
            </a:bodyPr>
            <a:lstStyle>
              <a:lvl1pPr algn="l" defTabSz="457200" rtl="0" eaLnBrk="1" latinLnBrk="0" hangingPunct="1">
                <a:spcBef>
                  <a:spcPct val="0"/>
                </a:spcBef>
                <a:buNone/>
                <a:defRPr sz="36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a:solidFill>
                    <a:schemeClr val="accent3">
                      <a:lumMod val="20000"/>
                      <a:lumOff val="80000"/>
                    </a:schemeClr>
                  </a:solidFill>
                  <a:latin typeface="Aptos Display" panose="020B0004020202020204" pitchFamily="34" charset="0"/>
                  <a:cs typeface="Arial"/>
                </a:rPr>
                <a:t>Mom    ntum</a:t>
              </a:r>
              <a:r>
                <a:rPr lang="en-US" sz="4000">
                  <a:solidFill>
                    <a:schemeClr val="accent3">
                      <a:lumMod val="20000"/>
                      <a:lumOff val="80000"/>
                    </a:schemeClr>
                  </a:solidFill>
                  <a:latin typeface="Aptos Display" panose="020B0004020202020204" pitchFamily="34" charset="0"/>
                  <a:cs typeface="Arial"/>
                </a:rPr>
                <a:t> </a:t>
              </a:r>
              <a:endParaRPr lang="en-US" sz="4000">
                <a:solidFill>
                  <a:schemeClr val="accent3">
                    <a:lumMod val="20000"/>
                    <a:lumOff val="80000"/>
                  </a:schemeClr>
                </a:solidFill>
                <a:latin typeface="Aptos Display" panose="020B0004020202020204" pitchFamily="34" charset="0"/>
              </a:endParaRPr>
            </a:p>
          </p:txBody>
        </p:sp>
        <p:sp>
          <p:nvSpPr>
            <p:cNvPr id="10" name="Isosceles Triangle 9">
              <a:extLst>
                <a:ext uri="{FF2B5EF4-FFF2-40B4-BE49-F238E27FC236}">
                  <a16:creationId xmlns:a16="http://schemas.microsoft.com/office/drawing/2014/main" id="{486130DE-865D-F16B-5A4A-6ECDF87706E7}"/>
                </a:ext>
              </a:extLst>
            </p:cNvPr>
            <p:cNvSpPr/>
            <p:nvPr/>
          </p:nvSpPr>
          <p:spPr>
            <a:xfrm rot="5400000">
              <a:off x="1193818" y="1281709"/>
              <a:ext cx="511380" cy="191702"/>
            </a:xfrm>
            <a:prstGeom prst="triangle">
              <a:avLst/>
            </a:prstGeom>
            <a:solidFill>
              <a:srgbClr val="FFCC99"/>
            </a:solidFill>
            <a:ln>
              <a:solidFill>
                <a:srgbClr val="FFCC99"/>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sz="3200"/>
            </a:p>
          </p:txBody>
        </p:sp>
      </p:grpSp>
      <p:pic>
        <p:nvPicPr>
          <p:cNvPr id="14" name="Picture 13" descr="A computer with a screen showing a group of people sitting at a table&#10;&#10;Description automatically generated">
            <a:extLst>
              <a:ext uri="{FF2B5EF4-FFF2-40B4-BE49-F238E27FC236}">
                <a16:creationId xmlns:a16="http://schemas.microsoft.com/office/drawing/2014/main" id="{618163B6-47E2-7F4C-BFC3-9E0A159192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18670" y="2336799"/>
            <a:ext cx="7317856" cy="5108779"/>
          </a:xfrm>
          <a:prstGeom prst="rect">
            <a:avLst/>
          </a:prstGeom>
        </p:spPr>
      </p:pic>
    </p:spTree>
    <p:extLst>
      <p:ext uri="{BB962C8B-B14F-4D97-AF65-F5344CB8AC3E}">
        <p14:creationId xmlns:p14="http://schemas.microsoft.com/office/powerpoint/2010/main" val="925317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AAD1F41-225A-DDCC-5A65-0DA700CD442C}"/>
              </a:ext>
            </a:extLst>
          </p:cNvPr>
          <p:cNvSpPr>
            <a:spLocks noGrp="1"/>
          </p:cNvSpPr>
          <p:nvPr>
            <p:ph type="ctrTitle"/>
          </p:nvPr>
        </p:nvSpPr>
        <p:spPr>
          <a:xfrm>
            <a:off x="4857404" y="1577340"/>
            <a:ext cx="6228950" cy="3703320"/>
          </a:xfrm>
        </p:spPr>
        <p:txBody>
          <a:bodyPr anchor="ctr">
            <a:normAutofit/>
          </a:bodyPr>
          <a:lstStyle/>
          <a:p>
            <a:r>
              <a:rPr lang="en-US" sz="6600">
                <a:solidFill>
                  <a:srgbClr val="FFFFFF"/>
                </a:solidFill>
                <a:latin typeface="Aptos Display" panose="020B0004020202020204" pitchFamily="34" charset="0"/>
                <a:cs typeface="Arial" panose="020B0604020202020204" pitchFamily="34" charset="0"/>
              </a:rPr>
              <a:t>Porter’s five forces: </a:t>
            </a:r>
            <a:r>
              <a:rPr lang="en-US" sz="6600" err="1">
                <a:solidFill>
                  <a:srgbClr val="FFFFFF"/>
                </a:solidFill>
                <a:latin typeface="Aptos Display" panose="020B0004020202020204" pitchFamily="34" charset="0"/>
                <a:cs typeface="Arial" panose="020B0604020202020204" pitchFamily="34" charset="0"/>
              </a:rPr>
              <a:t>svod</a:t>
            </a:r>
            <a:endParaRPr lang="en-US" sz="6600">
              <a:solidFill>
                <a:schemeClr val="tx2"/>
              </a:solidFill>
              <a:latin typeface="Aptos Display" panose="020B0004020202020204" pitchFamily="34" charset="0"/>
            </a:endParaRPr>
          </a:p>
        </p:txBody>
      </p:sp>
      <p:sp>
        <p:nvSpPr>
          <p:cNvPr id="6" name="Subtitle 5">
            <a:extLst>
              <a:ext uri="{FF2B5EF4-FFF2-40B4-BE49-F238E27FC236}">
                <a16:creationId xmlns:a16="http://schemas.microsoft.com/office/drawing/2014/main" id="{D1837320-5C81-E1A1-B101-7788B94ED047}"/>
              </a:ext>
            </a:extLst>
          </p:cNvPr>
          <p:cNvSpPr>
            <a:spLocks noGrp="1"/>
          </p:cNvSpPr>
          <p:nvPr>
            <p:ph type="subTitle" idx="1"/>
          </p:nvPr>
        </p:nvSpPr>
        <p:spPr>
          <a:xfrm>
            <a:off x="1591864" y="1577340"/>
            <a:ext cx="2717172" cy="3703320"/>
          </a:xfrm>
          <a:ln w="57150">
            <a:noFill/>
          </a:ln>
        </p:spPr>
        <p:txBody>
          <a:bodyPr anchor="ctr">
            <a:normAutofit/>
          </a:bodyPr>
          <a:lstStyle/>
          <a:p>
            <a:r>
              <a:rPr lang="en-US" sz="2800">
                <a:latin typeface="Aptos Display" panose="020B0004020202020204" pitchFamily="34" charset="0"/>
              </a:rPr>
              <a:t>Section 1</a:t>
            </a:r>
          </a:p>
        </p:txBody>
      </p:sp>
      <p:sp>
        <p:nvSpPr>
          <p:cNvPr id="29" name="Slide Number Placeholder 12">
            <a:extLst>
              <a:ext uri="{FF2B5EF4-FFF2-40B4-BE49-F238E27FC236}">
                <a16:creationId xmlns:a16="http://schemas.microsoft.com/office/drawing/2014/main" id="{A545D8F2-FCC2-A124-CC52-B287DF18BC45}"/>
              </a:ext>
            </a:extLst>
          </p:cNvPr>
          <p:cNvSpPr>
            <a:spLocks noGrp="1"/>
          </p:cNvSpPr>
          <p:nvPr>
            <p:ph type="sldNum" sz="quarter" idx="12"/>
          </p:nvPr>
        </p:nvSpPr>
        <p:spPr>
          <a:xfrm>
            <a:off x="10558300" y="5956137"/>
            <a:ext cx="1052508" cy="365125"/>
          </a:xfrm>
        </p:spPr>
        <p:txBody>
          <a:bodyPr/>
          <a:lstStyle/>
          <a:p>
            <a:fld id="{2CB9EC67-D49B-4D18-9535-E4EC1DF76AC3}" type="slidenum">
              <a:rPr lang="en-US" dirty="0" smtClean="0"/>
              <a:t>2</a:t>
            </a:fld>
            <a:endParaRPr lang="en-US"/>
          </a:p>
        </p:txBody>
      </p:sp>
      <p:sp>
        <p:nvSpPr>
          <p:cNvPr id="23" name="Minus Sign 22">
            <a:extLst>
              <a:ext uri="{FF2B5EF4-FFF2-40B4-BE49-F238E27FC236}">
                <a16:creationId xmlns:a16="http://schemas.microsoft.com/office/drawing/2014/main" id="{5BA794C9-C444-89F0-48BA-A6CAD7D8DE02}"/>
              </a:ext>
            </a:extLst>
          </p:cNvPr>
          <p:cNvSpPr/>
          <p:nvPr/>
        </p:nvSpPr>
        <p:spPr>
          <a:xfrm>
            <a:off x="9187473" y="3630123"/>
            <a:ext cx="2779533" cy="1835263"/>
          </a:xfrm>
          <a:prstGeom prst="mathMinus">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Minus Sign 23">
            <a:extLst>
              <a:ext uri="{FF2B5EF4-FFF2-40B4-BE49-F238E27FC236}">
                <a16:creationId xmlns:a16="http://schemas.microsoft.com/office/drawing/2014/main" id="{B791F750-A86C-0FF0-5480-73FF48F2FEDD}"/>
              </a:ext>
            </a:extLst>
          </p:cNvPr>
          <p:cNvSpPr/>
          <p:nvPr/>
        </p:nvSpPr>
        <p:spPr>
          <a:xfrm>
            <a:off x="9189036" y="4359936"/>
            <a:ext cx="2779533" cy="1835263"/>
          </a:xfrm>
          <a:prstGeom prst="mathMinus">
            <a:avLst/>
          </a:prstGeom>
          <a:solidFill>
            <a:schemeClr val="accent3"/>
          </a:solid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Minus Sign 24">
            <a:extLst>
              <a:ext uri="{FF2B5EF4-FFF2-40B4-BE49-F238E27FC236}">
                <a16:creationId xmlns:a16="http://schemas.microsoft.com/office/drawing/2014/main" id="{4EC7FF57-D3ED-6F89-88FA-D975DEB899C8}"/>
              </a:ext>
            </a:extLst>
          </p:cNvPr>
          <p:cNvSpPr/>
          <p:nvPr/>
        </p:nvSpPr>
        <p:spPr>
          <a:xfrm>
            <a:off x="9187473" y="5089749"/>
            <a:ext cx="2779533" cy="1835263"/>
          </a:xfrm>
          <a:prstGeom prst="mathMinus">
            <a:avLst/>
          </a:prstGeom>
          <a:solidFill>
            <a:schemeClr val="accent5"/>
          </a:solid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B50869D-9C79-6996-A3F8-D03F2E780CCE}"/>
              </a:ext>
            </a:extLst>
          </p:cNvPr>
          <p:cNvSpPr txBox="1"/>
          <p:nvPr/>
        </p:nvSpPr>
        <p:spPr>
          <a:xfrm>
            <a:off x="9543658" y="4361232"/>
            <a:ext cx="2055025" cy="369332"/>
          </a:xfrm>
          <a:prstGeom prst="rect">
            <a:avLst/>
          </a:prstGeom>
          <a:noFill/>
        </p:spPr>
        <p:txBody>
          <a:bodyPr wrap="square" rtlCol="0">
            <a:spAutoFit/>
          </a:bodyPr>
          <a:lstStyle/>
          <a:p>
            <a:pPr algn="ctr"/>
            <a:r>
              <a:rPr lang="en-US">
                <a:latin typeface="Arial" panose="020B0604020202020204" pitchFamily="34" charset="0"/>
                <a:cs typeface="Arial" panose="020B0604020202020204" pitchFamily="34" charset="0"/>
              </a:rPr>
              <a:t>HIGH</a:t>
            </a:r>
          </a:p>
        </p:txBody>
      </p:sp>
      <p:sp>
        <p:nvSpPr>
          <p:cNvPr id="27" name="TextBox 26">
            <a:extLst>
              <a:ext uri="{FF2B5EF4-FFF2-40B4-BE49-F238E27FC236}">
                <a16:creationId xmlns:a16="http://schemas.microsoft.com/office/drawing/2014/main" id="{134475EA-E882-FD14-6869-61DD297863BC}"/>
              </a:ext>
            </a:extLst>
          </p:cNvPr>
          <p:cNvSpPr txBox="1"/>
          <p:nvPr/>
        </p:nvSpPr>
        <p:spPr>
          <a:xfrm>
            <a:off x="9552047" y="5093686"/>
            <a:ext cx="2055025" cy="369332"/>
          </a:xfrm>
          <a:prstGeom prst="rect">
            <a:avLst/>
          </a:prstGeom>
          <a:noFill/>
        </p:spPr>
        <p:txBody>
          <a:bodyPr wrap="square" rtlCol="0">
            <a:spAutoFit/>
          </a:bodyPr>
          <a:lstStyle/>
          <a:p>
            <a:pPr algn="ctr"/>
            <a:r>
              <a:rPr lang="en-US">
                <a:latin typeface="Arial" panose="020B0604020202020204" pitchFamily="34" charset="0"/>
                <a:cs typeface="Arial" panose="020B0604020202020204" pitchFamily="34" charset="0"/>
              </a:rPr>
              <a:t>MODERATE</a:t>
            </a:r>
          </a:p>
        </p:txBody>
      </p:sp>
      <p:sp>
        <p:nvSpPr>
          <p:cNvPr id="28" name="TextBox 27">
            <a:extLst>
              <a:ext uri="{FF2B5EF4-FFF2-40B4-BE49-F238E27FC236}">
                <a16:creationId xmlns:a16="http://schemas.microsoft.com/office/drawing/2014/main" id="{8B6D4100-3CE5-CB79-747F-B90C03381DB1}"/>
              </a:ext>
            </a:extLst>
          </p:cNvPr>
          <p:cNvSpPr txBox="1"/>
          <p:nvPr/>
        </p:nvSpPr>
        <p:spPr>
          <a:xfrm>
            <a:off x="9552053" y="5831935"/>
            <a:ext cx="2055025" cy="369332"/>
          </a:xfrm>
          <a:prstGeom prst="rect">
            <a:avLst/>
          </a:prstGeom>
          <a:noFill/>
        </p:spPr>
        <p:txBody>
          <a:bodyPr wrap="square" rtlCol="0">
            <a:spAutoFit/>
          </a:bodyPr>
          <a:lstStyle/>
          <a:p>
            <a:pPr algn="ctr"/>
            <a:r>
              <a:rPr lang="en-US">
                <a:latin typeface="Arial" panose="020B0604020202020204" pitchFamily="34" charset="0"/>
                <a:cs typeface="Arial" panose="020B0604020202020204" pitchFamily="34" charset="0"/>
              </a:rPr>
              <a:t>LOW</a:t>
            </a:r>
          </a:p>
        </p:txBody>
      </p:sp>
      <p:sp>
        <p:nvSpPr>
          <p:cNvPr id="30" name="Minus Sign 29">
            <a:extLst>
              <a:ext uri="{FF2B5EF4-FFF2-40B4-BE49-F238E27FC236}">
                <a16:creationId xmlns:a16="http://schemas.microsoft.com/office/drawing/2014/main" id="{7A75D7EB-9CAA-CB2C-D317-B94274B5D91D}"/>
              </a:ext>
            </a:extLst>
          </p:cNvPr>
          <p:cNvSpPr/>
          <p:nvPr/>
        </p:nvSpPr>
        <p:spPr>
          <a:xfrm>
            <a:off x="9188674" y="4363543"/>
            <a:ext cx="2779533" cy="1093629"/>
          </a:xfrm>
          <a:prstGeom prst="mathMinus">
            <a:avLst/>
          </a:prstGeom>
          <a:solidFill>
            <a:schemeClr val="accent2">
              <a:lumMod val="60000"/>
              <a:lumOff val="4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Minus Sign 30">
            <a:extLst>
              <a:ext uri="{FF2B5EF4-FFF2-40B4-BE49-F238E27FC236}">
                <a16:creationId xmlns:a16="http://schemas.microsoft.com/office/drawing/2014/main" id="{12F5BBE0-10AB-CD94-F6E4-6BBB246D9590}"/>
              </a:ext>
            </a:extLst>
          </p:cNvPr>
          <p:cNvSpPr/>
          <p:nvPr/>
        </p:nvSpPr>
        <p:spPr>
          <a:xfrm>
            <a:off x="9189036" y="5093356"/>
            <a:ext cx="2779533" cy="1093629"/>
          </a:xfrm>
          <a:prstGeom prst="mathMinus">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1951566"/>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FA2D8CF7-6B96-13A1-D389-413EBB312B47}"/>
              </a:ext>
            </a:extLst>
          </p:cNvPr>
          <p:cNvGraphicFramePr>
            <a:graphicFrameLocks noGrp="1"/>
          </p:cNvGraphicFramePr>
          <p:nvPr>
            <p:extLst>
              <p:ext uri="{D42A27DB-BD31-4B8C-83A1-F6EECF244321}">
                <p14:modId xmlns:p14="http://schemas.microsoft.com/office/powerpoint/2010/main" val="3908861161"/>
              </p:ext>
            </p:extLst>
          </p:nvPr>
        </p:nvGraphicFramePr>
        <p:xfrm>
          <a:off x="918884" y="1145690"/>
          <a:ext cx="10354230" cy="4566620"/>
        </p:xfrm>
        <a:graphic>
          <a:graphicData uri="http://schemas.openxmlformats.org/drawingml/2006/table">
            <a:tbl>
              <a:tblPr firstRow="1" bandRow="1">
                <a:tableStyleId>{5940675A-B579-460E-94D1-54222C63F5DA}</a:tableStyleId>
              </a:tblPr>
              <a:tblGrid>
                <a:gridCol w="1150470">
                  <a:extLst>
                    <a:ext uri="{9D8B030D-6E8A-4147-A177-3AD203B41FA5}">
                      <a16:colId xmlns:a16="http://schemas.microsoft.com/office/drawing/2014/main" val="1506008402"/>
                    </a:ext>
                  </a:extLst>
                </a:gridCol>
                <a:gridCol w="1150470">
                  <a:extLst>
                    <a:ext uri="{9D8B030D-6E8A-4147-A177-3AD203B41FA5}">
                      <a16:colId xmlns:a16="http://schemas.microsoft.com/office/drawing/2014/main" val="36047404"/>
                    </a:ext>
                  </a:extLst>
                </a:gridCol>
                <a:gridCol w="1150470">
                  <a:extLst>
                    <a:ext uri="{9D8B030D-6E8A-4147-A177-3AD203B41FA5}">
                      <a16:colId xmlns:a16="http://schemas.microsoft.com/office/drawing/2014/main" val="2599524280"/>
                    </a:ext>
                  </a:extLst>
                </a:gridCol>
                <a:gridCol w="1150470">
                  <a:extLst>
                    <a:ext uri="{9D8B030D-6E8A-4147-A177-3AD203B41FA5}">
                      <a16:colId xmlns:a16="http://schemas.microsoft.com/office/drawing/2014/main" val="414508099"/>
                    </a:ext>
                  </a:extLst>
                </a:gridCol>
                <a:gridCol w="1150470">
                  <a:extLst>
                    <a:ext uri="{9D8B030D-6E8A-4147-A177-3AD203B41FA5}">
                      <a16:colId xmlns:a16="http://schemas.microsoft.com/office/drawing/2014/main" val="3214773973"/>
                    </a:ext>
                  </a:extLst>
                </a:gridCol>
                <a:gridCol w="1150470">
                  <a:extLst>
                    <a:ext uri="{9D8B030D-6E8A-4147-A177-3AD203B41FA5}">
                      <a16:colId xmlns:a16="http://schemas.microsoft.com/office/drawing/2014/main" val="3145826214"/>
                    </a:ext>
                  </a:extLst>
                </a:gridCol>
                <a:gridCol w="1150470">
                  <a:extLst>
                    <a:ext uri="{9D8B030D-6E8A-4147-A177-3AD203B41FA5}">
                      <a16:colId xmlns:a16="http://schemas.microsoft.com/office/drawing/2014/main" val="2355642739"/>
                    </a:ext>
                  </a:extLst>
                </a:gridCol>
                <a:gridCol w="1150470">
                  <a:extLst>
                    <a:ext uri="{9D8B030D-6E8A-4147-A177-3AD203B41FA5}">
                      <a16:colId xmlns:a16="http://schemas.microsoft.com/office/drawing/2014/main" val="159127940"/>
                    </a:ext>
                  </a:extLst>
                </a:gridCol>
                <a:gridCol w="1150470">
                  <a:extLst>
                    <a:ext uri="{9D8B030D-6E8A-4147-A177-3AD203B41FA5}">
                      <a16:colId xmlns:a16="http://schemas.microsoft.com/office/drawing/2014/main" val="4118054077"/>
                    </a:ext>
                  </a:extLst>
                </a:gridCol>
              </a:tblGrid>
              <a:tr h="913324">
                <a:tc>
                  <a:txBody>
                    <a:bodyPr/>
                    <a:lstStyle/>
                    <a:p>
                      <a:endParaRPr lang="en-US"/>
                    </a:p>
                  </a:txBody>
                  <a:tcPr>
                    <a:solidFill>
                      <a:schemeClr val="tx2">
                        <a:lumMod val="20000"/>
                        <a:lumOff val="80000"/>
                      </a:schemeClr>
                    </a:solidFill>
                  </a:tcPr>
                </a:tc>
                <a:tc>
                  <a:txBody>
                    <a:bodyPr/>
                    <a:lstStyle/>
                    <a:p>
                      <a:endParaRPr lang="en-US"/>
                    </a:p>
                  </a:txBody>
                  <a:tcPr>
                    <a:solidFill>
                      <a:schemeClr val="tx2">
                        <a:lumMod val="20000"/>
                        <a:lumOff val="80000"/>
                      </a:schemeClr>
                    </a:solidFill>
                  </a:tcPr>
                </a:tc>
                <a:tc>
                  <a:txBody>
                    <a:bodyPr/>
                    <a:lstStyle/>
                    <a:p>
                      <a:endParaRPr lang="en-US"/>
                    </a:p>
                  </a:txBody>
                  <a:tcPr>
                    <a:solidFill>
                      <a:schemeClr val="tx2">
                        <a:lumMod val="20000"/>
                        <a:lumOff val="80000"/>
                      </a:schemeClr>
                    </a:solidFill>
                  </a:tcPr>
                </a:tc>
                <a:tc>
                  <a:txBody>
                    <a:bodyPr/>
                    <a:lstStyle/>
                    <a:p>
                      <a:endParaRPr lang="en-US"/>
                    </a:p>
                  </a:txBody>
                  <a:tcPr>
                    <a:solidFill>
                      <a:schemeClr val="tx2">
                        <a:lumMod val="20000"/>
                        <a:lumOff val="80000"/>
                      </a:schemeClr>
                    </a:solidFill>
                  </a:tcPr>
                </a:tc>
                <a:tc>
                  <a:txBody>
                    <a:bodyPr/>
                    <a:lstStyle/>
                    <a:p>
                      <a:endParaRPr lang="en-US"/>
                    </a:p>
                  </a:txBody>
                  <a:tcPr>
                    <a:solidFill>
                      <a:schemeClr val="tx2">
                        <a:lumMod val="20000"/>
                        <a:lumOff val="80000"/>
                      </a:schemeClr>
                    </a:solidFill>
                  </a:tcPr>
                </a:tc>
                <a:tc>
                  <a:txBody>
                    <a:bodyPr/>
                    <a:lstStyle/>
                    <a:p>
                      <a:endParaRPr lang="en-US"/>
                    </a:p>
                  </a:txBody>
                  <a:tcPr>
                    <a:solidFill>
                      <a:schemeClr val="tx2">
                        <a:lumMod val="20000"/>
                        <a:lumOff val="80000"/>
                      </a:schemeClr>
                    </a:solidFill>
                  </a:tcPr>
                </a:tc>
                <a:tc>
                  <a:txBody>
                    <a:bodyPr/>
                    <a:lstStyle/>
                    <a:p>
                      <a:endParaRPr lang="en-US"/>
                    </a:p>
                  </a:txBody>
                  <a:tcPr>
                    <a:solidFill>
                      <a:schemeClr val="tx2">
                        <a:lumMod val="20000"/>
                        <a:lumOff val="80000"/>
                      </a:schemeClr>
                    </a:solidFill>
                  </a:tcPr>
                </a:tc>
                <a:tc>
                  <a:txBody>
                    <a:bodyPr/>
                    <a:lstStyle/>
                    <a:p>
                      <a:endParaRPr lang="en-US"/>
                    </a:p>
                  </a:txBody>
                  <a:tcPr>
                    <a:solidFill>
                      <a:srgbClr val="A3D8FF"/>
                    </a:solidFill>
                  </a:tcPr>
                </a:tc>
                <a:tc>
                  <a:txBody>
                    <a:bodyPr/>
                    <a:lstStyle/>
                    <a:p>
                      <a:endParaRPr lang="en-US"/>
                    </a:p>
                  </a:txBody>
                  <a:tcPr>
                    <a:solidFill>
                      <a:srgbClr val="A3D8FF"/>
                    </a:solidFill>
                  </a:tcPr>
                </a:tc>
                <a:extLst>
                  <a:ext uri="{0D108BD9-81ED-4DB2-BD59-A6C34878D82A}">
                    <a16:rowId xmlns:a16="http://schemas.microsoft.com/office/drawing/2014/main" val="1327329549"/>
                  </a:ext>
                </a:extLst>
              </a:tr>
              <a:tr h="913324">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chemeClr val="tx2">
                        <a:lumMod val="20000"/>
                        <a:lumOff val="80000"/>
                      </a:schemeClr>
                    </a:solidFill>
                  </a:tcPr>
                </a:tc>
                <a:tc>
                  <a:txBody>
                    <a:bodyPr/>
                    <a:lstStyle/>
                    <a:p>
                      <a:endParaRPr lang="en-US"/>
                    </a:p>
                  </a:txBody>
                  <a:tcPr>
                    <a:solidFill>
                      <a:schemeClr val="tx2">
                        <a:lumMod val="20000"/>
                        <a:lumOff val="80000"/>
                      </a:schemeClr>
                    </a:solidFill>
                  </a:tcPr>
                </a:tc>
                <a:tc>
                  <a:txBody>
                    <a:bodyPr/>
                    <a:lstStyle/>
                    <a:p>
                      <a:endParaRPr lang="en-US"/>
                    </a:p>
                  </a:txBody>
                  <a:tcPr>
                    <a:solidFill>
                      <a:schemeClr val="tx2">
                        <a:lumMod val="20000"/>
                        <a:lumOff val="80000"/>
                      </a:schemeClr>
                    </a:solidFill>
                  </a:tcPr>
                </a:tc>
                <a:tc>
                  <a:txBody>
                    <a:bodyPr/>
                    <a:lstStyle/>
                    <a:p>
                      <a:endParaRPr lang="en-US"/>
                    </a:p>
                  </a:txBody>
                  <a:tcPr>
                    <a:solidFill>
                      <a:srgbClr val="A3D8FF"/>
                    </a:solidFill>
                  </a:tcPr>
                </a:tc>
                <a:tc>
                  <a:txBody>
                    <a:bodyPr/>
                    <a:lstStyle/>
                    <a:p>
                      <a:endParaRPr lang="en-US"/>
                    </a:p>
                  </a:txBody>
                  <a:tcPr>
                    <a:solidFill>
                      <a:srgbClr val="A3D8FF"/>
                    </a:solidFill>
                  </a:tcPr>
                </a:tc>
                <a:extLst>
                  <a:ext uri="{0D108BD9-81ED-4DB2-BD59-A6C34878D82A}">
                    <a16:rowId xmlns:a16="http://schemas.microsoft.com/office/drawing/2014/main" val="3009335265"/>
                  </a:ext>
                </a:extLst>
              </a:tr>
              <a:tr h="913324">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chemeClr val="tx2">
                        <a:lumMod val="20000"/>
                        <a:lumOff val="80000"/>
                      </a:schemeClr>
                    </a:solidFill>
                  </a:tcPr>
                </a:tc>
                <a:tc>
                  <a:txBody>
                    <a:bodyPr/>
                    <a:lstStyle/>
                    <a:p>
                      <a:endParaRPr lang="en-US"/>
                    </a:p>
                  </a:txBody>
                  <a:tcPr>
                    <a:solidFill>
                      <a:schemeClr val="accent5">
                        <a:lumMod val="60000"/>
                        <a:lumOff val="40000"/>
                      </a:schemeClr>
                    </a:solidFill>
                  </a:tcPr>
                </a:tc>
                <a:tc>
                  <a:txBody>
                    <a:bodyPr/>
                    <a:lstStyle/>
                    <a:p>
                      <a:endParaRPr lang="en-US"/>
                    </a:p>
                  </a:txBody>
                  <a:tcPr>
                    <a:solidFill>
                      <a:schemeClr val="accent5">
                        <a:lumMod val="60000"/>
                        <a:lumOff val="40000"/>
                      </a:schemeClr>
                    </a:solidFill>
                  </a:tcPr>
                </a:tc>
                <a:tc>
                  <a:txBody>
                    <a:bodyPr/>
                    <a:lstStyle/>
                    <a:p>
                      <a:endParaRPr lang="en-US"/>
                    </a:p>
                  </a:txBody>
                  <a:tcPr>
                    <a:solidFill>
                      <a:srgbClr val="A3D8FF"/>
                    </a:solidFill>
                  </a:tcPr>
                </a:tc>
                <a:tc>
                  <a:txBody>
                    <a:bodyPr/>
                    <a:lstStyle/>
                    <a:p>
                      <a:endParaRPr lang="en-US"/>
                    </a:p>
                  </a:txBody>
                  <a:tcPr>
                    <a:solidFill>
                      <a:srgbClr val="A3D8FF"/>
                    </a:solidFill>
                  </a:tcPr>
                </a:tc>
                <a:extLst>
                  <a:ext uri="{0D108BD9-81ED-4DB2-BD59-A6C34878D82A}">
                    <a16:rowId xmlns:a16="http://schemas.microsoft.com/office/drawing/2014/main" val="208968030"/>
                  </a:ext>
                </a:extLst>
              </a:tr>
              <a:tr h="913324">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chemeClr val="tx2">
                        <a:lumMod val="20000"/>
                        <a:lumOff val="80000"/>
                      </a:schemeClr>
                    </a:solidFill>
                  </a:tcPr>
                </a:tc>
                <a:tc>
                  <a:txBody>
                    <a:bodyPr/>
                    <a:lstStyle/>
                    <a:p>
                      <a:endParaRPr lang="en-US"/>
                    </a:p>
                  </a:txBody>
                  <a:tcPr>
                    <a:solidFill>
                      <a:schemeClr val="accent5">
                        <a:lumMod val="60000"/>
                        <a:lumOff val="40000"/>
                      </a:schemeClr>
                    </a:solidFill>
                  </a:tcPr>
                </a:tc>
                <a:tc>
                  <a:txBody>
                    <a:bodyPr/>
                    <a:lstStyle/>
                    <a:p>
                      <a:endParaRPr lang="en-US"/>
                    </a:p>
                  </a:txBody>
                  <a:tcPr>
                    <a:solidFill>
                      <a:schemeClr val="accent5">
                        <a:lumMod val="60000"/>
                        <a:lumOff val="40000"/>
                      </a:schemeClr>
                    </a:solidFill>
                  </a:tcPr>
                </a:tc>
                <a:tc>
                  <a:txBody>
                    <a:bodyPr/>
                    <a:lstStyle/>
                    <a:p>
                      <a:endParaRPr lang="en-US"/>
                    </a:p>
                  </a:txBody>
                  <a:tcPr>
                    <a:solidFill>
                      <a:srgbClr val="A3D8FF"/>
                    </a:solidFill>
                  </a:tcPr>
                </a:tc>
                <a:tc>
                  <a:txBody>
                    <a:bodyPr/>
                    <a:lstStyle/>
                    <a:p>
                      <a:endParaRPr lang="en-US"/>
                    </a:p>
                  </a:txBody>
                  <a:tcPr>
                    <a:solidFill>
                      <a:srgbClr val="A3D8FF"/>
                    </a:solidFill>
                  </a:tcPr>
                </a:tc>
                <a:extLst>
                  <a:ext uri="{0D108BD9-81ED-4DB2-BD59-A6C34878D82A}">
                    <a16:rowId xmlns:a16="http://schemas.microsoft.com/office/drawing/2014/main" val="2539890145"/>
                  </a:ext>
                </a:extLst>
              </a:tr>
              <a:tr h="913324">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rgbClr val="FFCC99"/>
                    </a:solidFill>
                  </a:tcPr>
                </a:tc>
                <a:tc>
                  <a:txBody>
                    <a:bodyPr/>
                    <a:lstStyle/>
                    <a:p>
                      <a:endParaRPr lang="en-US"/>
                    </a:p>
                  </a:txBody>
                  <a:tcPr>
                    <a:solidFill>
                      <a:srgbClr val="FF0000">
                        <a:alpha val="59000"/>
                      </a:srgbClr>
                    </a:solidFill>
                  </a:tcPr>
                </a:tc>
                <a:tc>
                  <a:txBody>
                    <a:bodyPr/>
                    <a:lstStyle/>
                    <a:p>
                      <a:endParaRPr lang="en-US"/>
                    </a:p>
                  </a:txBody>
                  <a:tcPr>
                    <a:solidFill>
                      <a:schemeClr val="accent5">
                        <a:lumMod val="60000"/>
                        <a:lumOff val="40000"/>
                      </a:schemeClr>
                    </a:solidFill>
                  </a:tcPr>
                </a:tc>
                <a:tc>
                  <a:txBody>
                    <a:bodyPr/>
                    <a:lstStyle/>
                    <a:p>
                      <a:endParaRPr lang="en-US"/>
                    </a:p>
                  </a:txBody>
                  <a:tcPr>
                    <a:solidFill>
                      <a:schemeClr val="accent5">
                        <a:lumMod val="60000"/>
                        <a:lumOff val="40000"/>
                      </a:schemeClr>
                    </a:solidFill>
                  </a:tcPr>
                </a:tc>
                <a:tc>
                  <a:txBody>
                    <a:bodyPr/>
                    <a:lstStyle/>
                    <a:p>
                      <a:endParaRPr lang="en-US"/>
                    </a:p>
                  </a:txBody>
                  <a:tcPr>
                    <a:solidFill>
                      <a:srgbClr val="A3D8FF"/>
                    </a:solidFill>
                  </a:tcPr>
                </a:tc>
                <a:tc>
                  <a:txBody>
                    <a:bodyPr/>
                    <a:lstStyle/>
                    <a:p>
                      <a:endParaRPr lang="en-US"/>
                    </a:p>
                  </a:txBody>
                  <a:tcPr>
                    <a:solidFill>
                      <a:srgbClr val="A3D8FF"/>
                    </a:solidFill>
                  </a:tcPr>
                </a:tc>
                <a:extLst>
                  <a:ext uri="{0D108BD9-81ED-4DB2-BD59-A6C34878D82A}">
                    <a16:rowId xmlns:a16="http://schemas.microsoft.com/office/drawing/2014/main" val="1655699361"/>
                  </a:ext>
                </a:extLst>
              </a:tr>
            </a:tbl>
          </a:graphicData>
        </a:graphic>
      </p:graphicFrame>
      <p:sp>
        <p:nvSpPr>
          <p:cNvPr id="8" name="Rectangle 7">
            <a:extLst>
              <a:ext uri="{FF2B5EF4-FFF2-40B4-BE49-F238E27FC236}">
                <a16:creationId xmlns:a16="http://schemas.microsoft.com/office/drawing/2014/main" id="{FE2586F9-AE53-3993-6666-5F387EB953E7}"/>
              </a:ext>
            </a:extLst>
          </p:cNvPr>
          <p:cNvSpPr/>
          <p:nvPr/>
        </p:nvSpPr>
        <p:spPr>
          <a:xfrm rot="16200000">
            <a:off x="5577104" y="608954"/>
            <a:ext cx="962986" cy="11373742"/>
          </a:xfrm>
          <a:prstGeom prst="rect">
            <a:avLst/>
          </a:prstGeom>
          <a:solidFill>
            <a:schemeClr val="bg1"/>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zh-CN" altLang="en-US"/>
          </a:p>
        </p:txBody>
      </p:sp>
      <p:graphicFrame>
        <p:nvGraphicFramePr>
          <p:cNvPr id="7" name="Table 6">
            <a:extLst>
              <a:ext uri="{FF2B5EF4-FFF2-40B4-BE49-F238E27FC236}">
                <a16:creationId xmlns:a16="http://schemas.microsoft.com/office/drawing/2014/main" id="{778047B6-FB07-41E4-4C22-2674ACD7BC2A}"/>
              </a:ext>
            </a:extLst>
          </p:cNvPr>
          <p:cNvGraphicFramePr>
            <a:graphicFrameLocks noGrp="1"/>
          </p:cNvGraphicFramePr>
          <p:nvPr>
            <p:extLst>
              <p:ext uri="{D42A27DB-BD31-4B8C-83A1-F6EECF244321}">
                <p14:modId xmlns:p14="http://schemas.microsoft.com/office/powerpoint/2010/main" val="1572459116"/>
              </p:ext>
            </p:extLst>
          </p:nvPr>
        </p:nvGraphicFramePr>
        <p:xfrm>
          <a:off x="918884" y="5814332"/>
          <a:ext cx="10354221" cy="731520"/>
        </p:xfrm>
        <a:graphic>
          <a:graphicData uri="http://schemas.openxmlformats.org/drawingml/2006/table">
            <a:tbl>
              <a:tblPr firstRow="1" bandRow="1">
                <a:tableStyleId>{5940675A-B579-460E-94D1-54222C63F5DA}</a:tableStyleId>
              </a:tblPr>
              <a:tblGrid>
                <a:gridCol w="1150469">
                  <a:extLst>
                    <a:ext uri="{9D8B030D-6E8A-4147-A177-3AD203B41FA5}">
                      <a16:colId xmlns:a16="http://schemas.microsoft.com/office/drawing/2014/main" val="2166033325"/>
                    </a:ext>
                  </a:extLst>
                </a:gridCol>
                <a:gridCol w="1150469">
                  <a:extLst>
                    <a:ext uri="{9D8B030D-6E8A-4147-A177-3AD203B41FA5}">
                      <a16:colId xmlns:a16="http://schemas.microsoft.com/office/drawing/2014/main" val="3556431077"/>
                    </a:ext>
                  </a:extLst>
                </a:gridCol>
                <a:gridCol w="1150469">
                  <a:extLst>
                    <a:ext uri="{9D8B030D-6E8A-4147-A177-3AD203B41FA5}">
                      <a16:colId xmlns:a16="http://schemas.microsoft.com/office/drawing/2014/main" val="821222727"/>
                    </a:ext>
                  </a:extLst>
                </a:gridCol>
                <a:gridCol w="1150469">
                  <a:extLst>
                    <a:ext uri="{9D8B030D-6E8A-4147-A177-3AD203B41FA5}">
                      <a16:colId xmlns:a16="http://schemas.microsoft.com/office/drawing/2014/main" val="3168515997"/>
                    </a:ext>
                  </a:extLst>
                </a:gridCol>
                <a:gridCol w="1150469">
                  <a:extLst>
                    <a:ext uri="{9D8B030D-6E8A-4147-A177-3AD203B41FA5}">
                      <a16:colId xmlns:a16="http://schemas.microsoft.com/office/drawing/2014/main" val="1458722617"/>
                    </a:ext>
                  </a:extLst>
                </a:gridCol>
                <a:gridCol w="1150469">
                  <a:extLst>
                    <a:ext uri="{9D8B030D-6E8A-4147-A177-3AD203B41FA5}">
                      <a16:colId xmlns:a16="http://schemas.microsoft.com/office/drawing/2014/main" val="1596588244"/>
                    </a:ext>
                  </a:extLst>
                </a:gridCol>
                <a:gridCol w="1150469">
                  <a:extLst>
                    <a:ext uri="{9D8B030D-6E8A-4147-A177-3AD203B41FA5}">
                      <a16:colId xmlns:a16="http://schemas.microsoft.com/office/drawing/2014/main" val="3365785082"/>
                    </a:ext>
                  </a:extLst>
                </a:gridCol>
                <a:gridCol w="1150469">
                  <a:extLst>
                    <a:ext uri="{9D8B030D-6E8A-4147-A177-3AD203B41FA5}">
                      <a16:colId xmlns:a16="http://schemas.microsoft.com/office/drawing/2014/main" val="740598092"/>
                    </a:ext>
                  </a:extLst>
                </a:gridCol>
                <a:gridCol w="1150469">
                  <a:extLst>
                    <a:ext uri="{9D8B030D-6E8A-4147-A177-3AD203B41FA5}">
                      <a16:colId xmlns:a16="http://schemas.microsoft.com/office/drawing/2014/main" val="1223498408"/>
                    </a:ext>
                  </a:extLst>
                </a:gridCol>
              </a:tblGrid>
              <a:tr h="512709">
                <a:tc>
                  <a:txBody>
                    <a:bodyPr/>
                    <a:lstStyle/>
                    <a:p>
                      <a:pPr algn="ctr"/>
                      <a:r>
                        <a:rPr lang="en-US" sz="1400">
                          <a:latin typeface="Arial"/>
                          <a:cs typeface="Arial"/>
                        </a:rPr>
                        <a:t>Low Price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400">
                          <a:latin typeface="Arial"/>
                          <a:cs typeface="Arial"/>
                        </a:rPr>
                        <a:t>Content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400">
                          <a:latin typeface="Arial"/>
                          <a:cs typeface="Arial"/>
                        </a:rPr>
                        <a:t>Speed of Availability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lvl="0" algn="ctr">
                        <a:buNone/>
                      </a:pPr>
                      <a:r>
                        <a:rPr lang="en-US" sz="1400" b="0" i="0" u="none" strike="noStrike" noProof="0">
                          <a:solidFill>
                            <a:srgbClr val="000000"/>
                          </a:solidFill>
                          <a:latin typeface="Arial"/>
                        </a:rPr>
                        <a:t>Device / Application</a:t>
                      </a:r>
                      <a:endParaRPr lang="en-US" sz="140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rtl="0" eaLnBrk="1" fontAlgn="auto" latinLnBrk="0" hangingPunct="1">
                        <a:lnSpc>
                          <a:spcPct val="100000"/>
                        </a:lnSpc>
                        <a:spcBef>
                          <a:spcPts val="0"/>
                        </a:spcBef>
                        <a:spcAft>
                          <a:spcPts val="0"/>
                        </a:spcAft>
                        <a:buClrTx/>
                        <a:buSzTx/>
                        <a:buFontTx/>
                        <a:buNone/>
                      </a:pPr>
                      <a:r>
                        <a:rPr lang="en-US" sz="1400" b="0" i="0" u="none" strike="noStrike" noProof="0">
                          <a:solidFill>
                            <a:srgbClr val="000000"/>
                          </a:solidFill>
                          <a:latin typeface="Arial"/>
                        </a:rPr>
                        <a:t>Original </a:t>
                      </a:r>
                      <a:endParaRPr lang="en-US" sz="1400"/>
                    </a:p>
                    <a:p>
                      <a:pPr marL="0" marR="0" lvl="0" indent="0" algn="ctr">
                        <a:lnSpc>
                          <a:spcPct val="100000"/>
                        </a:lnSpc>
                        <a:spcBef>
                          <a:spcPts val="0"/>
                        </a:spcBef>
                        <a:spcAft>
                          <a:spcPts val="0"/>
                        </a:spcAft>
                        <a:buClrTx/>
                        <a:buSzTx/>
                        <a:buFontTx/>
                        <a:buNone/>
                      </a:pPr>
                      <a:r>
                        <a:rPr lang="en-US" sz="1400" b="0" i="0" u="none" strike="noStrike" noProof="0">
                          <a:solidFill>
                            <a:srgbClr val="000000"/>
                          </a:solidFill>
                          <a:latin typeface="Arial"/>
                        </a:rPr>
                        <a:t>Language</a:t>
                      </a:r>
                      <a:endParaRPr lang="en-US" sz="140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a:latin typeface="Arial"/>
                          <a:cs typeface="Arial"/>
                        </a:rPr>
                        <a:t>Ease of Use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a:latin typeface="Arial"/>
                          <a:cs typeface="Arial"/>
                        </a:rPr>
                        <a:t>Content Information &amp; Attributes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a:latin typeface="Arial"/>
                          <a:cs typeface="Arial"/>
                        </a:rPr>
                        <a:t>Rewards Program</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a:latin typeface="Arial"/>
                          <a:cs typeface="Arial"/>
                        </a:rPr>
                        <a:t>Interactivity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136861389"/>
                  </a:ext>
                </a:extLst>
              </a:tr>
            </a:tbl>
          </a:graphicData>
        </a:graphic>
      </p:graphicFrame>
      <p:sp>
        <p:nvSpPr>
          <p:cNvPr id="4" name="Slide Number Placeholder 3">
            <a:extLst>
              <a:ext uri="{FF2B5EF4-FFF2-40B4-BE49-F238E27FC236}">
                <a16:creationId xmlns:a16="http://schemas.microsoft.com/office/drawing/2014/main" id="{D4E9D44C-48C1-2549-1C0D-2221936ACC52}"/>
              </a:ext>
            </a:extLst>
          </p:cNvPr>
          <p:cNvSpPr>
            <a:spLocks noGrp="1"/>
          </p:cNvSpPr>
          <p:nvPr>
            <p:ph type="sldNum" sz="quarter" idx="12"/>
          </p:nvPr>
        </p:nvSpPr>
        <p:spPr/>
        <p:txBody>
          <a:bodyPr>
            <a:normAutofit/>
          </a:bodyPr>
          <a:lstStyle/>
          <a:p>
            <a:pPr>
              <a:spcAft>
                <a:spcPts val="600"/>
              </a:spcAft>
            </a:pPr>
            <a:fld id="{2CB9EC67-D49B-4D18-9535-E4EC1DF76AC3}" type="slidenum">
              <a:rPr lang="en-US">
                <a:solidFill>
                  <a:schemeClr val="tx1"/>
                </a:solidFill>
              </a:rPr>
              <a:pPr>
                <a:spcAft>
                  <a:spcPts val="600"/>
                </a:spcAft>
              </a:pPr>
              <a:t>20</a:t>
            </a:fld>
            <a:endParaRPr lang="en-US">
              <a:solidFill>
                <a:schemeClr val="tx1"/>
              </a:solidFill>
            </a:endParaRPr>
          </a:p>
        </p:txBody>
      </p:sp>
      <p:sp>
        <p:nvSpPr>
          <p:cNvPr id="10" name="TextBox 9">
            <a:extLst>
              <a:ext uri="{FF2B5EF4-FFF2-40B4-BE49-F238E27FC236}">
                <a16:creationId xmlns:a16="http://schemas.microsoft.com/office/drawing/2014/main" id="{B10F5451-1806-1BA3-EE18-44B00B5713E3}"/>
              </a:ext>
            </a:extLst>
          </p:cNvPr>
          <p:cNvSpPr txBox="1"/>
          <p:nvPr/>
        </p:nvSpPr>
        <p:spPr>
          <a:xfrm>
            <a:off x="224781" y="5037899"/>
            <a:ext cx="653142" cy="338554"/>
          </a:xfrm>
          <a:prstGeom prst="rect">
            <a:avLst/>
          </a:prstGeom>
          <a:noFill/>
          <a:ln>
            <a:noFill/>
          </a:ln>
        </p:spPr>
        <p:txBody>
          <a:bodyPr wrap="square" rtlCol="0">
            <a:spAutoFit/>
          </a:bodyPr>
          <a:lstStyle/>
          <a:p>
            <a:r>
              <a:rPr lang="en-US" altLang="zh-CN" sz="1600">
                <a:latin typeface="Arial" panose="020B0604020202020204" pitchFamily="34" charset="0"/>
                <a:cs typeface="Arial" panose="020B0604020202020204" pitchFamily="34" charset="0"/>
              </a:rPr>
              <a:t>Low</a:t>
            </a:r>
            <a:endParaRPr lang="zh-CN" altLang="en-US" sz="160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1FB9BD96-7912-E09F-2B59-0179F864645F}"/>
              </a:ext>
            </a:extLst>
          </p:cNvPr>
          <p:cNvSpPr txBox="1"/>
          <p:nvPr/>
        </p:nvSpPr>
        <p:spPr>
          <a:xfrm>
            <a:off x="224781" y="1419992"/>
            <a:ext cx="716849" cy="400110"/>
          </a:xfrm>
          <a:prstGeom prst="rect">
            <a:avLst/>
          </a:prstGeom>
          <a:noFill/>
          <a:ln>
            <a:noFill/>
          </a:ln>
        </p:spPr>
        <p:txBody>
          <a:bodyPr wrap="square" rtlCol="0">
            <a:spAutoFit/>
          </a:bodyPr>
          <a:lstStyle/>
          <a:p>
            <a:r>
              <a:rPr lang="en-US" altLang="zh-CN" sz="2000"/>
              <a:t>High</a:t>
            </a:r>
            <a:endParaRPr lang="zh-CN" altLang="en-US" sz="2000"/>
          </a:p>
        </p:txBody>
      </p:sp>
      <p:sp>
        <p:nvSpPr>
          <p:cNvPr id="25" name="Isosceles Triangle 24">
            <a:extLst>
              <a:ext uri="{FF2B5EF4-FFF2-40B4-BE49-F238E27FC236}">
                <a16:creationId xmlns:a16="http://schemas.microsoft.com/office/drawing/2014/main" id="{E23D002F-6FB3-9499-0C0B-4C0013238B78}"/>
              </a:ext>
            </a:extLst>
          </p:cNvPr>
          <p:cNvSpPr/>
          <p:nvPr/>
        </p:nvSpPr>
        <p:spPr>
          <a:xfrm>
            <a:off x="1405720" y="2323499"/>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26" name="Isosceles Triangle 25">
            <a:extLst>
              <a:ext uri="{FF2B5EF4-FFF2-40B4-BE49-F238E27FC236}">
                <a16:creationId xmlns:a16="http://schemas.microsoft.com/office/drawing/2014/main" id="{07741D28-227F-0640-2F02-F4DF7F66960F}"/>
              </a:ext>
            </a:extLst>
          </p:cNvPr>
          <p:cNvSpPr/>
          <p:nvPr/>
        </p:nvSpPr>
        <p:spPr>
          <a:xfrm>
            <a:off x="2438402" y="1404228"/>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27" name="Isosceles Triangle 26">
            <a:extLst>
              <a:ext uri="{FF2B5EF4-FFF2-40B4-BE49-F238E27FC236}">
                <a16:creationId xmlns:a16="http://schemas.microsoft.com/office/drawing/2014/main" id="{4653D07C-5473-5E0D-594D-A452998E33D8}"/>
              </a:ext>
            </a:extLst>
          </p:cNvPr>
          <p:cNvSpPr/>
          <p:nvPr/>
        </p:nvSpPr>
        <p:spPr>
          <a:xfrm>
            <a:off x="3570291" y="3197901"/>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28" name="Isosceles Triangle 27">
            <a:extLst>
              <a:ext uri="{FF2B5EF4-FFF2-40B4-BE49-F238E27FC236}">
                <a16:creationId xmlns:a16="http://schemas.microsoft.com/office/drawing/2014/main" id="{A0516284-C506-0469-98BD-65DBAB359DE1}"/>
              </a:ext>
            </a:extLst>
          </p:cNvPr>
          <p:cNvSpPr/>
          <p:nvPr/>
        </p:nvSpPr>
        <p:spPr>
          <a:xfrm>
            <a:off x="4746810" y="1820102"/>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29" name="Isosceles Triangle 28">
            <a:extLst>
              <a:ext uri="{FF2B5EF4-FFF2-40B4-BE49-F238E27FC236}">
                <a16:creationId xmlns:a16="http://schemas.microsoft.com/office/drawing/2014/main" id="{9C795A4B-8B97-F645-5751-41A165B73878}"/>
              </a:ext>
            </a:extLst>
          </p:cNvPr>
          <p:cNvSpPr/>
          <p:nvPr/>
        </p:nvSpPr>
        <p:spPr>
          <a:xfrm>
            <a:off x="5848338" y="2300203"/>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30" name="Isosceles Triangle 29">
            <a:extLst>
              <a:ext uri="{FF2B5EF4-FFF2-40B4-BE49-F238E27FC236}">
                <a16:creationId xmlns:a16="http://schemas.microsoft.com/office/drawing/2014/main" id="{A08C3091-7EEA-30E4-BF8A-2CE66821F94D}"/>
              </a:ext>
            </a:extLst>
          </p:cNvPr>
          <p:cNvSpPr/>
          <p:nvPr/>
        </p:nvSpPr>
        <p:spPr>
          <a:xfrm>
            <a:off x="7012674" y="4116489"/>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31" name="Isosceles Triangle 30">
            <a:extLst>
              <a:ext uri="{FF2B5EF4-FFF2-40B4-BE49-F238E27FC236}">
                <a16:creationId xmlns:a16="http://schemas.microsoft.com/office/drawing/2014/main" id="{AD56BFEB-ADFB-A27F-F39B-4799CE040423}"/>
              </a:ext>
            </a:extLst>
          </p:cNvPr>
          <p:cNvSpPr/>
          <p:nvPr/>
        </p:nvSpPr>
        <p:spPr>
          <a:xfrm>
            <a:off x="8158232" y="3210419"/>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cxnSp>
        <p:nvCxnSpPr>
          <p:cNvPr id="33" name="Straight Connector 32">
            <a:extLst>
              <a:ext uri="{FF2B5EF4-FFF2-40B4-BE49-F238E27FC236}">
                <a16:creationId xmlns:a16="http://schemas.microsoft.com/office/drawing/2014/main" id="{BB1A4502-36A0-1EFF-EECE-58F88BF11BE8}"/>
              </a:ext>
            </a:extLst>
          </p:cNvPr>
          <p:cNvCxnSpPr>
            <a:stCxn id="25" idx="5"/>
            <a:endCxn id="26" idx="3"/>
          </p:cNvCxnSpPr>
          <p:nvPr/>
        </p:nvCxnSpPr>
        <p:spPr>
          <a:xfrm flipV="1">
            <a:off x="1740595" y="1817105"/>
            <a:ext cx="921057" cy="712833"/>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528F758-D7B8-8258-797D-D41FDEC21C70}"/>
              </a:ext>
            </a:extLst>
          </p:cNvPr>
          <p:cNvCxnSpPr>
            <a:cxnSpLocks/>
            <a:stCxn id="27" idx="1"/>
            <a:endCxn id="26" idx="3"/>
          </p:cNvCxnSpPr>
          <p:nvPr/>
        </p:nvCxnSpPr>
        <p:spPr>
          <a:xfrm flipH="1" flipV="1">
            <a:off x="2661652" y="1817105"/>
            <a:ext cx="1020264" cy="1587235"/>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7227288-694B-9754-9528-3E5C8317D1D9}"/>
              </a:ext>
            </a:extLst>
          </p:cNvPr>
          <p:cNvCxnSpPr>
            <a:cxnSpLocks/>
            <a:stCxn id="27" idx="5"/>
            <a:endCxn id="28" idx="3"/>
          </p:cNvCxnSpPr>
          <p:nvPr/>
        </p:nvCxnSpPr>
        <p:spPr>
          <a:xfrm flipV="1">
            <a:off x="3905166" y="2232979"/>
            <a:ext cx="1064894" cy="1171361"/>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153019FB-2885-5443-31B9-08DADFC75EB4}"/>
              </a:ext>
            </a:extLst>
          </p:cNvPr>
          <p:cNvCxnSpPr>
            <a:cxnSpLocks/>
            <a:stCxn id="29" idx="1"/>
            <a:endCxn id="28" idx="3"/>
          </p:cNvCxnSpPr>
          <p:nvPr/>
        </p:nvCxnSpPr>
        <p:spPr>
          <a:xfrm flipH="1" flipV="1">
            <a:off x="4970060" y="2232979"/>
            <a:ext cx="989903" cy="273663"/>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36FB648-A5F9-C829-F7AB-3C8B264E13D2}"/>
              </a:ext>
            </a:extLst>
          </p:cNvPr>
          <p:cNvCxnSpPr>
            <a:cxnSpLocks/>
            <a:stCxn id="30" idx="1"/>
            <a:endCxn id="29" idx="3"/>
          </p:cNvCxnSpPr>
          <p:nvPr/>
        </p:nvCxnSpPr>
        <p:spPr>
          <a:xfrm flipH="1" flipV="1">
            <a:off x="6071588" y="2713080"/>
            <a:ext cx="1052711" cy="1609848"/>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40FA0FE-D8D0-5D5A-E124-22D1250F72BA}"/>
              </a:ext>
            </a:extLst>
          </p:cNvPr>
          <p:cNvCxnSpPr>
            <a:cxnSpLocks/>
            <a:stCxn id="30" idx="5"/>
            <a:endCxn id="31" idx="3"/>
          </p:cNvCxnSpPr>
          <p:nvPr/>
        </p:nvCxnSpPr>
        <p:spPr>
          <a:xfrm flipV="1">
            <a:off x="7347549" y="3623296"/>
            <a:ext cx="1033933" cy="699632"/>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596E224B-C3BD-6A2D-D695-A7B88505E14A}"/>
              </a:ext>
            </a:extLst>
          </p:cNvPr>
          <p:cNvSpPr txBox="1"/>
          <p:nvPr/>
        </p:nvSpPr>
        <p:spPr>
          <a:xfrm>
            <a:off x="446533" y="528632"/>
            <a:ext cx="6097136" cy="584775"/>
          </a:xfrm>
          <a:prstGeom prst="rect">
            <a:avLst/>
          </a:prstGeom>
          <a:noFill/>
        </p:spPr>
        <p:txBody>
          <a:bodyPr wrap="square">
            <a:spAutoFit/>
          </a:bodyPr>
          <a:lstStyle/>
          <a:p>
            <a:r>
              <a:rPr lang="en-US" altLang="zh-CN" sz="3200">
                <a:latin typeface="Arial" panose="020B0604020202020204" pitchFamily="34" charset="0"/>
                <a:cs typeface="Arial" panose="020B0604020202020204" pitchFamily="34" charset="0"/>
              </a:rPr>
              <a:t>STRATEGY CANVAS</a:t>
            </a:r>
            <a:endParaRPr lang="en-US" sz="3200"/>
          </a:p>
        </p:txBody>
      </p:sp>
      <p:sp>
        <p:nvSpPr>
          <p:cNvPr id="22" name="Isosceles Triangle 21">
            <a:extLst>
              <a:ext uri="{FF2B5EF4-FFF2-40B4-BE49-F238E27FC236}">
                <a16:creationId xmlns:a16="http://schemas.microsoft.com/office/drawing/2014/main" id="{418EA966-AE09-25B4-9283-F873B066F649}"/>
              </a:ext>
            </a:extLst>
          </p:cNvPr>
          <p:cNvSpPr/>
          <p:nvPr/>
        </p:nvSpPr>
        <p:spPr>
          <a:xfrm>
            <a:off x="9307098" y="1427136"/>
            <a:ext cx="446500" cy="412877"/>
          </a:xfrm>
          <a:prstGeom prst="triangle">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23" name="Isosceles Triangle 22">
            <a:extLst>
              <a:ext uri="{FF2B5EF4-FFF2-40B4-BE49-F238E27FC236}">
                <a16:creationId xmlns:a16="http://schemas.microsoft.com/office/drawing/2014/main" id="{E164B6EA-D401-5AD4-4ED9-4AF736BAA7DE}"/>
              </a:ext>
            </a:extLst>
          </p:cNvPr>
          <p:cNvSpPr/>
          <p:nvPr/>
        </p:nvSpPr>
        <p:spPr>
          <a:xfrm>
            <a:off x="10447701" y="1427136"/>
            <a:ext cx="446500" cy="412877"/>
          </a:xfrm>
          <a:prstGeom prst="triangle">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cxnSp>
        <p:nvCxnSpPr>
          <p:cNvPr id="24" name="Straight Connector 23">
            <a:extLst>
              <a:ext uri="{FF2B5EF4-FFF2-40B4-BE49-F238E27FC236}">
                <a16:creationId xmlns:a16="http://schemas.microsoft.com/office/drawing/2014/main" id="{5A3BAA3D-8CF7-8A3B-5862-1D3418421218}"/>
              </a:ext>
            </a:extLst>
          </p:cNvPr>
          <p:cNvCxnSpPr>
            <a:cxnSpLocks/>
            <a:stCxn id="44" idx="5"/>
            <a:endCxn id="22" idx="3"/>
          </p:cNvCxnSpPr>
          <p:nvPr/>
        </p:nvCxnSpPr>
        <p:spPr>
          <a:xfrm flipV="1">
            <a:off x="8493107" y="1840013"/>
            <a:ext cx="1037241" cy="751091"/>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32C5EF9-4A45-CE38-8363-20503D3929D4}"/>
              </a:ext>
            </a:extLst>
          </p:cNvPr>
          <p:cNvCxnSpPr>
            <a:cxnSpLocks/>
            <a:stCxn id="22" idx="5"/>
            <a:endCxn id="23" idx="1"/>
          </p:cNvCxnSpPr>
          <p:nvPr/>
        </p:nvCxnSpPr>
        <p:spPr>
          <a:xfrm>
            <a:off x="9641973" y="1633575"/>
            <a:ext cx="917353" cy="0"/>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44" name="Isosceles Triangle 43">
            <a:extLst>
              <a:ext uri="{FF2B5EF4-FFF2-40B4-BE49-F238E27FC236}">
                <a16:creationId xmlns:a16="http://schemas.microsoft.com/office/drawing/2014/main" id="{F33C5659-BBF9-B338-6F34-3A13BE3E8C10}"/>
              </a:ext>
            </a:extLst>
          </p:cNvPr>
          <p:cNvSpPr/>
          <p:nvPr/>
        </p:nvSpPr>
        <p:spPr>
          <a:xfrm>
            <a:off x="8158232" y="2384665"/>
            <a:ext cx="446500" cy="412877"/>
          </a:xfrm>
          <a:prstGeom prst="triangle">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46" name="Isosceles Triangle 45">
            <a:extLst>
              <a:ext uri="{FF2B5EF4-FFF2-40B4-BE49-F238E27FC236}">
                <a16:creationId xmlns:a16="http://schemas.microsoft.com/office/drawing/2014/main" id="{741D0AB8-6193-0966-6DFD-60F43D19492C}"/>
              </a:ext>
            </a:extLst>
          </p:cNvPr>
          <p:cNvSpPr/>
          <p:nvPr/>
        </p:nvSpPr>
        <p:spPr>
          <a:xfrm>
            <a:off x="7012674" y="3234704"/>
            <a:ext cx="446500" cy="412877"/>
          </a:xfrm>
          <a:prstGeom prst="triangle">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cxnSp>
        <p:nvCxnSpPr>
          <p:cNvPr id="47" name="Straight Connector 46">
            <a:extLst>
              <a:ext uri="{FF2B5EF4-FFF2-40B4-BE49-F238E27FC236}">
                <a16:creationId xmlns:a16="http://schemas.microsoft.com/office/drawing/2014/main" id="{10E605E1-3E3A-3958-B388-4AC69E03E3D7}"/>
              </a:ext>
            </a:extLst>
          </p:cNvPr>
          <p:cNvCxnSpPr>
            <a:cxnSpLocks/>
            <a:stCxn id="46" idx="5"/>
            <a:endCxn id="44" idx="2"/>
          </p:cNvCxnSpPr>
          <p:nvPr/>
        </p:nvCxnSpPr>
        <p:spPr>
          <a:xfrm flipV="1">
            <a:off x="7347549" y="2797542"/>
            <a:ext cx="810683" cy="643601"/>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54" name="Isosceles Triangle 53">
            <a:extLst>
              <a:ext uri="{FF2B5EF4-FFF2-40B4-BE49-F238E27FC236}">
                <a16:creationId xmlns:a16="http://schemas.microsoft.com/office/drawing/2014/main" id="{F36B664E-CF40-443D-AABC-8C4D1EF28715}"/>
              </a:ext>
            </a:extLst>
          </p:cNvPr>
          <p:cNvSpPr/>
          <p:nvPr/>
        </p:nvSpPr>
        <p:spPr>
          <a:xfrm>
            <a:off x="5833082" y="5035476"/>
            <a:ext cx="446500" cy="412877"/>
          </a:xfrm>
          <a:prstGeom prst="triangle">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55" name="Isosceles Triangle 54">
            <a:extLst>
              <a:ext uri="{FF2B5EF4-FFF2-40B4-BE49-F238E27FC236}">
                <a16:creationId xmlns:a16="http://schemas.microsoft.com/office/drawing/2014/main" id="{045A3659-A96C-D825-7BA8-5C60C020D828}"/>
              </a:ext>
            </a:extLst>
          </p:cNvPr>
          <p:cNvSpPr/>
          <p:nvPr/>
        </p:nvSpPr>
        <p:spPr>
          <a:xfrm>
            <a:off x="4727724" y="3628513"/>
            <a:ext cx="446500" cy="412877"/>
          </a:xfrm>
          <a:prstGeom prst="triangle">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57" name="Isosceles Triangle 56">
            <a:extLst>
              <a:ext uri="{FF2B5EF4-FFF2-40B4-BE49-F238E27FC236}">
                <a16:creationId xmlns:a16="http://schemas.microsoft.com/office/drawing/2014/main" id="{FE9F12CD-747F-EB1F-48B3-45BB6BBC7294}"/>
              </a:ext>
            </a:extLst>
          </p:cNvPr>
          <p:cNvSpPr/>
          <p:nvPr/>
        </p:nvSpPr>
        <p:spPr>
          <a:xfrm>
            <a:off x="3570291" y="4544507"/>
            <a:ext cx="446500" cy="412877"/>
          </a:xfrm>
          <a:prstGeom prst="triangle">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58" name="Isosceles Triangle 57">
            <a:extLst>
              <a:ext uri="{FF2B5EF4-FFF2-40B4-BE49-F238E27FC236}">
                <a16:creationId xmlns:a16="http://schemas.microsoft.com/office/drawing/2014/main" id="{3574AAED-E305-686F-8CAC-209601A09535}"/>
              </a:ext>
            </a:extLst>
          </p:cNvPr>
          <p:cNvSpPr/>
          <p:nvPr/>
        </p:nvSpPr>
        <p:spPr>
          <a:xfrm>
            <a:off x="2442316" y="2197845"/>
            <a:ext cx="446500" cy="412877"/>
          </a:xfrm>
          <a:prstGeom prst="triangle">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59" name="Isosceles Triangle 58">
            <a:extLst>
              <a:ext uri="{FF2B5EF4-FFF2-40B4-BE49-F238E27FC236}">
                <a16:creationId xmlns:a16="http://schemas.microsoft.com/office/drawing/2014/main" id="{3FEEA197-5168-F51E-7F20-03EBA2908051}"/>
              </a:ext>
            </a:extLst>
          </p:cNvPr>
          <p:cNvSpPr/>
          <p:nvPr/>
        </p:nvSpPr>
        <p:spPr>
          <a:xfrm>
            <a:off x="1403204" y="3086961"/>
            <a:ext cx="446500" cy="412877"/>
          </a:xfrm>
          <a:prstGeom prst="triangle">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cxnSp>
        <p:nvCxnSpPr>
          <p:cNvPr id="60" name="Straight Connector 59">
            <a:extLst>
              <a:ext uri="{FF2B5EF4-FFF2-40B4-BE49-F238E27FC236}">
                <a16:creationId xmlns:a16="http://schemas.microsoft.com/office/drawing/2014/main" id="{C5E5FC48-7E5E-90F2-C58F-893026983240}"/>
              </a:ext>
            </a:extLst>
          </p:cNvPr>
          <p:cNvCxnSpPr>
            <a:cxnSpLocks/>
            <a:stCxn id="54" idx="5"/>
            <a:endCxn id="46" idx="1"/>
          </p:cNvCxnSpPr>
          <p:nvPr/>
        </p:nvCxnSpPr>
        <p:spPr>
          <a:xfrm flipV="1">
            <a:off x="6167957" y="3441143"/>
            <a:ext cx="956342" cy="1800772"/>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354C400-BD30-804E-3235-9E960E28D966}"/>
              </a:ext>
            </a:extLst>
          </p:cNvPr>
          <p:cNvCxnSpPr>
            <a:cxnSpLocks/>
            <a:stCxn id="54" idx="1"/>
            <a:endCxn id="55" idx="3"/>
          </p:cNvCxnSpPr>
          <p:nvPr/>
        </p:nvCxnSpPr>
        <p:spPr>
          <a:xfrm flipH="1" flipV="1">
            <a:off x="4950974" y="4041390"/>
            <a:ext cx="993733" cy="1200525"/>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A00CB111-DA1C-010E-DA76-3F03236C3A0D}"/>
              </a:ext>
            </a:extLst>
          </p:cNvPr>
          <p:cNvCxnSpPr>
            <a:cxnSpLocks/>
            <a:stCxn id="57" idx="5"/>
            <a:endCxn id="55" idx="3"/>
          </p:cNvCxnSpPr>
          <p:nvPr/>
        </p:nvCxnSpPr>
        <p:spPr>
          <a:xfrm flipV="1">
            <a:off x="3905166" y="4041390"/>
            <a:ext cx="1045808" cy="709556"/>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B7E7DCC-A257-A5D3-4604-D9677138E7C8}"/>
              </a:ext>
            </a:extLst>
          </p:cNvPr>
          <p:cNvCxnSpPr>
            <a:cxnSpLocks/>
            <a:stCxn id="57" idx="1"/>
            <a:endCxn id="58" idx="3"/>
          </p:cNvCxnSpPr>
          <p:nvPr/>
        </p:nvCxnSpPr>
        <p:spPr>
          <a:xfrm flipH="1" flipV="1">
            <a:off x="2665566" y="2610722"/>
            <a:ext cx="1016350" cy="2140224"/>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4BC27C75-A763-B67C-719F-CF1F2319ADD5}"/>
              </a:ext>
            </a:extLst>
          </p:cNvPr>
          <p:cNvCxnSpPr>
            <a:cxnSpLocks/>
            <a:stCxn id="59" idx="5"/>
            <a:endCxn id="58" idx="3"/>
          </p:cNvCxnSpPr>
          <p:nvPr/>
        </p:nvCxnSpPr>
        <p:spPr>
          <a:xfrm flipV="1">
            <a:off x="1738079" y="2610722"/>
            <a:ext cx="927487" cy="682678"/>
          </a:xfrm>
          <a:prstGeom prst="line">
            <a:avLst/>
          </a:prstGeom>
          <a:ln w="28575">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C728AB91-404F-7C13-89AB-0590F9B3F28C}"/>
              </a:ext>
            </a:extLst>
          </p:cNvPr>
          <p:cNvSpPr txBox="1"/>
          <p:nvPr/>
        </p:nvSpPr>
        <p:spPr>
          <a:xfrm>
            <a:off x="9111863" y="538536"/>
            <a:ext cx="2633604" cy="646331"/>
          </a:xfrm>
          <a:prstGeom prst="rect">
            <a:avLst/>
          </a:prstGeom>
          <a:noFill/>
        </p:spPr>
        <p:txBody>
          <a:bodyPr wrap="square" rtlCol="0">
            <a:spAutoFit/>
          </a:bodyPr>
          <a:lstStyle/>
          <a:p>
            <a:pPr algn="r"/>
            <a:r>
              <a:rPr lang="en-US" b="1">
                <a:solidFill>
                  <a:srgbClr val="002060"/>
                </a:solidFill>
                <a:latin typeface="Arial" panose="020B0604020202020204" pitchFamily="34" charset="0"/>
                <a:cs typeface="Arial" panose="020B0604020202020204" pitchFamily="34" charset="0"/>
              </a:rPr>
              <a:t>INDUSTRY LEADERS</a:t>
            </a:r>
          </a:p>
          <a:p>
            <a:pPr algn="r"/>
            <a:r>
              <a:rPr lang="en-US" b="1">
                <a:solidFill>
                  <a:srgbClr val="C00000"/>
                </a:solidFill>
                <a:latin typeface="Arial" panose="020B0604020202020204" pitchFamily="34" charset="0"/>
                <a:cs typeface="Arial" panose="020B0604020202020204" pitchFamily="34" charset="0"/>
              </a:rPr>
              <a:t>MOMENTUM</a:t>
            </a:r>
          </a:p>
        </p:txBody>
      </p:sp>
      <p:sp>
        <p:nvSpPr>
          <p:cNvPr id="77" name="Isosceles Triangle 76">
            <a:extLst>
              <a:ext uri="{FF2B5EF4-FFF2-40B4-BE49-F238E27FC236}">
                <a16:creationId xmlns:a16="http://schemas.microsoft.com/office/drawing/2014/main" id="{68047296-4AE3-51D8-5577-5B10A02FF694}"/>
              </a:ext>
            </a:extLst>
          </p:cNvPr>
          <p:cNvSpPr/>
          <p:nvPr/>
        </p:nvSpPr>
        <p:spPr>
          <a:xfrm>
            <a:off x="9307098" y="5037899"/>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sp>
        <p:nvSpPr>
          <p:cNvPr id="78" name="Isosceles Triangle 77">
            <a:extLst>
              <a:ext uri="{FF2B5EF4-FFF2-40B4-BE49-F238E27FC236}">
                <a16:creationId xmlns:a16="http://schemas.microsoft.com/office/drawing/2014/main" id="{6157ECD6-5D97-0538-C240-F36EC52F4176}"/>
              </a:ext>
            </a:extLst>
          </p:cNvPr>
          <p:cNvSpPr/>
          <p:nvPr/>
        </p:nvSpPr>
        <p:spPr>
          <a:xfrm>
            <a:off x="10447701" y="5037899"/>
            <a:ext cx="446500" cy="412877"/>
          </a:xfrm>
          <a:prstGeom prst="triangl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600">
              <a:ln>
                <a:solidFill>
                  <a:schemeClr val="accent2">
                    <a:lumMod val="75000"/>
                  </a:schemeClr>
                </a:solidFill>
              </a:ln>
              <a:solidFill>
                <a:schemeClr val="accent2">
                  <a:lumMod val="75000"/>
                </a:schemeClr>
              </a:solidFill>
              <a:latin typeface="Arial" panose="020B0604020202020204" pitchFamily="34" charset="0"/>
              <a:cs typeface="Arial" panose="020B0604020202020204" pitchFamily="34" charset="0"/>
            </a:endParaRPr>
          </a:p>
        </p:txBody>
      </p:sp>
      <p:cxnSp>
        <p:nvCxnSpPr>
          <p:cNvPr id="79" name="Straight Connector 78">
            <a:extLst>
              <a:ext uri="{FF2B5EF4-FFF2-40B4-BE49-F238E27FC236}">
                <a16:creationId xmlns:a16="http://schemas.microsoft.com/office/drawing/2014/main" id="{49F492BC-3B3B-925E-C67A-57E60416741B}"/>
              </a:ext>
            </a:extLst>
          </p:cNvPr>
          <p:cNvCxnSpPr>
            <a:cxnSpLocks/>
            <a:stCxn id="77" idx="1"/>
            <a:endCxn id="31" idx="3"/>
          </p:cNvCxnSpPr>
          <p:nvPr/>
        </p:nvCxnSpPr>
        <p:spPr>
          <a:xfrm flipH="1" flipV="1">
            <a:off x="8381482" y="3623296"/>
            <a:ext cx="1037241" cy="1621042"/>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AF5FF88-B884-392C-4B57-B296C8605A01}"/>
              </a:ext>
            </a:extLst>
          </p:cNvPr>
          <p:cNvCxnSpPr>
            <a:cxnSpLocks/>
            <a:stCxn id="78" idx="1"/>
            <a:endCxn id="77" idx="5"/>
          </p:cNvCxnSpPr>
          <p:nvPr/>
        </p:nvCxnSpPr>
        <p:spPr>
          <a:xfrm flipH="1">
            <a:off x="9641973" y="5244338"/>
            <a:ext cx="917353" cy="0"/>
          </a:xfrm>
          <a:prstGeom prst="line">
            <a:avLst/>
          </a:prstGeom>
          <a:ln w="28575">
            <a:solidFill>
              <a:srgbClr val="002060"/>
            </a:solidFill>
            <a:prstDash val="dash"/>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F5088F7-0767-A7FE-AE67-C1B37F0AC5A9}"/>
              </a:ext>
            </a:extLst>
          </p:cNvPr>
          <p:cNvSpPr txBox="1"/>
          <p:nvPr/>
        </p:nvSpPr>
        <p:spPr>
          <a:xfrm>
            <a:off x="925287" y="5123088"/>
            <a:ext cx="460601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solidFill>
                  <a:schemeClr val="bg1">
                    <a:lumMod val="50000"/>
                  </a:schemeClr>
                </a:solidFill>
              </a:rPr>
              <a:t>REDUCE</a:t>
            </a:r>
          </a:p>
        </p:txBody>
      </p:sp>
      <p:sp>
        <p:nvSpPr>
          <p:cNvPr id="3" name="TextBox 2">
            <a:extLst>
              <a:ext uri="{FF2B5EF4-FFF2-40B4-BE49-F238E27FC236}">
                <a16:creationId xmlns:a16="http://schemas.microsoft.com/office/drawing/2014/main" id="{1FF3416B-C7D2-411B-B90A-430723F96E37}"/>
              </a:ext>
            </a:extLst>
          </p:cNvPr>
          <p:cNvSpPr txBox="1"/>
          <p:nvPr/>
        </p:nvSpPr>
        <p:spPr>
          <a:xfrm>
            <a:off x="6653894" y="5123087"/>
            <a:ext cx="232001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solidFill>
                  <a:schemeClr val="bg1">
                    <a:lumMod val="50000"/>
                  </a:schemeClr>
                </a:solidFill>
              </a:rPr>
              <a:t>RAISE</a:t>
            </a:r>
          </a:p>
        </p:txBody>
      </p:sp>
      <p:sp>
        <p:nvSpPr>
          <p:cNvPr id="5" name="TextBox 4">
            <a:extLst>
              <a:ext uri="{FF2B5EF4-FFF2-40B4-BE49-F238E27FC236}">
                <a16:creationId xmlns:a16="http://schemas.microsoft.com/office/drawing/2014/main" id="{11EFFBA2-34E6-14C6-EDCF-1A76DD0181E9}"/>
              </a:ext>
            </a:extLst>
          </p:cNvPr>
          <p:cNvSpPr txBox="1"/>
          <p:nvPr/>
        </p:nvSpPr>
        <p:spPr>
          <a:xfrm>
            <a:off x="4988803" y="4509538"/>
            <a:ext cx="232001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solidFill>
                  <a:schemeClr val="bg1">
                    <a:lumMod val="50000"/>
                  </a:schemeClr>
                </a:solidFill>
              </a:rPr>
              <a:t>ELIMINATE</a:t>
            </a:r>
          </a:p>
        </p:txBody>
      </p:sp>
      <p:sp>
        <p:nvSpPr>
          <p:cNvPr id="14" name="TextBox 13">
            <a:extLst>
              <a:ext uri="{FF2B5EF4-FFF2-40B4-BE49-F238E27FC236}">
                <a16:creationId xmlns:a16="http://schemas.microsoft.com/office/drawing/2014/main" id="{8BCB6607-A8D8-D2DC-A5C8-DA17DA4AF10D}"/>
              </a:ext>
            </a:extLst>
          </p:cNvPr>
          <p:cNvSpPr txBox="1"/>
          <p:nvPr/>
        </p:nvSpPr>
        <p:spPr>
          <a:xfrm>
            <a:off x="8953500" y="3136443"/>
            <a:ext cx="232001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solidFill>
                  <a:schemeClr val="bg1">
                    <a:lumMod val="50000"/>
                  </a:schemeClr>
                </a:solidFill>
              </a:rPr>
              <a:t>CREATE</a:t>
            </a:r>
            <a:endParaRPr lang="en-US">
              <a:solidFill>
                <a:schemeClr val="bg1">
                  <a:lumMod val="50000"/>
                </a:schemeClr>
              </a:solidFill>
            </a:endParaRPr>
          </a:p>
        </p:txBody>
      </p:sp>
    </p:spTree>
    <p:extLst>
      <p:ext uri="{BB962C8B-B14F-4D97-AF65-F5344CB8AC3E}">
        <p14:creationId xmlns:p14="http://schemas.microsoft.com/office/powerpoint/2010/main" val="42218433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12A58F-5EDA-280A-2CD7-552A0C001749}"/>
              </a:ext>
            </a:extLst>
          </p:cNvPr>
          <p:cNvSpPr>
            <a:spLocks noGrp="1"/>
          </p:cNvSpPr>
          <p:nvPr>
            <p:ph idx="1"/>
          </p:nvPr>
        </p:nvSpPr>
        <p:spPr>
          <a:xfrm>
            <a:off x="4246373" y="1124998"/>
            <a:ext cx="4466553" cy="4608003"/>
          </a:xfrm>
        </p:spPr>
        <p:txBody>
          <a:bodyPr>
            <a:normAutofit/>
          </a:bodyPr>
          <a:lstStyle/>
          <a:p>
            <a:pPr marL="0" indent="0">
              <a:buNone/>
            </a:pPr>
            <a:r>
              <a:rPr lang="en-US" sz="6600" dirty="0">
                <a:latin typeface="Aptos Display" panose="020B0004020202020204" pitchFamily="34" charset="0"/>
                <a:cs typeface="Arial" panose="020B0604020202020204" pitchFamily="34" charset="0"/>
              </a:rPr>
              <a:t>Thank you</a:t>
            </a:r>
          </a:p>
          <a:p>
            <a:pPr marL="0" indent="0">
              <a:buNone/>
            </a:pPr>
            <a:r>
              <a:rPr lang="en-US" sz="2800" dirty="0">
                <a:latin typeface="Aptos Display" panose="020B0004020202020204" pitchFamily="34" charset="0"/>
                <a:cs typeface="Arial"/>
              </a:rPr>
              <a:t>  for your attention</a:t>
            </a:r>
            <a:endParaRPr lang="en-US" dirty="0">
              <a:latin typeface="Aptos Display" panose="020B0004020202020204" pitchFamily="34" charset="0"/>
              <a:cs typeface="Arial"/>
            </a:endParaRPr>
          </a:p>
        </p:txBody>
      </p:sp>
      <p:sp>
        <p:nvSpPr>
          <p:cNvPr id="4" name="Slide Number Placeholder 3">
            <a:extLst>
              <a:ext uri="{FF2B5EF4-FFF2-40B4-BE49-F238E27FC236}">
                <a16:creationId xmlns:a16="http://schemas.microsoft.com/office/drawing/2014/main" id="{1A65CFFE-1781-9DEF-1CF5-E033C08C9BB2}"/>
              </a:ext>
            </a:extLst>
          </p:cNvPr>
          <p:cNvSpPr>
            <a:spLocks noGrp="1"/>
          </p:cNvSpPr>
          <p:nvPr>
            <p:ph type="sldNum" sz="quarter" idx="12"/>
          </p:nvPr>
        </p:nvSpPr>
        <p:spPr/>
        <p:txBody>
          <a:bodyPr>
            <a:normAutofit/>
          </a:bodyPr>
          <a:lstStyle/>
          <a:p>
            <a:pPr>
              <a:spcAft>
                <a:spcPts val="600"/>
              </a:spcAft>
            </a:pPr>
            <a:fld id="{2CB9EC67-D49B-4D18-9535-E4EC1DF76AC3}" type="slidenum">
              <a:rPr lang="en-US"/>
              <a:pPr>
                <a:spcAft>
                  <a:spcPts val="600"/>
                </a:spcAft>
              </a:pPr>
              <a:t>21</a:t>
            </a:fld>
            <a:endParaRPr lang="en-US"/>
          </a:p>
        </p:txBody>
      </p:sp>
    </p:spTree>
    <p:extLst>
      <p:ext uri="{BB962C8B-B14F-4D97-AF65-F5344CB8AC3E}">
        <p14:creationId xmlns:p14="http://schemas.microsoft.com/office/powerpoint/2010/main" val="687621095"/>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show="0">
  <p:cSld>
    <p:bg>
      <p:bgPr>
        <a:solidFill>
          <a:schemeClr val="bg2"/>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A65CFFE-1781-9DEF-1CF5-E033C08C9BB2}"/>
              </a:ext>
            </a:extLst>
          </p:cNvPr>
          <p:cNvSpPr>
            <a:spLocks noGrp="1"/>
          </p:cNvSpPr>
          <p:nvPr>
            <p:ph type="sldNum" sz="quarter" idx="12"/>
          </p:nvPr>
        </p:nvSpPr>
        <p:spPr>
          <a:xfrm>
            <a:off x="10558300" y="6224495"/>
            <a:ext cx="1052508" cy="365125"/>
          </a:xfrm>
        </p:spPr>
        <p:txBody>
          <a:bodyPr>
            <a:normAutofit/>
          </a:bodyPr>
          <a:lstStyle/>
          <a:p>
            <a:pPr>
              <a:spcAft>
                <a:spcPts val="600"/>
              </a:spcAft>
            </a:pPr>
            <a:fld id="{2CB9EC67-D49B-4D18-9535-E4EC1DF76AC3}" type="slidenum">
              <a:rPr lang="en-US" smtClean="0"/>
              <a:pPr>
                <a:spcAft>
                  <a:spcPts val="600"/>
                </a:spcAft>
              </a:pPr>
              <a:t>22</a:t>
            </a:fld>
            <a:endParaRPr lang="en-US"/>
          </a:p>
        </p:txBody>
      </p:sp>
      <p:sp>
        <p:nvSpPr>
          <p:cNvPr id="2" name="Title 4">
            <a:extLst>
              <a:ext uri="{FF2B5EF4-FFF2-40B4-BE49-F238E27FC236}">
                <a16:creationId xmlns:a16="http://schemas.microsoft.com/office/drawing/2014/main" id="{880ED0DD-9D48-128F-E681-273F276D87AC}"/>
              </a:ext>
            </a:extLst>
          </p:cNvPr>
          <p:cNvSpPr txBox="1">
            <a:spLocks/>
          </p:cNvSpPr>
          <p:nvPr/>
        </p:nvSpPr>
        <p:spPr>
          <a:xfrm>
            <a:off x="4857404" y="1577340"/>
            <a:ext cx="6228950" cy="370332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6600">
                <a:solidFill>
                  <a:schemeClr val="tx2"/>
                </a:solidFill>
                <a:latin typeface="Aptos Display" panose="020B0004020202020204" pitchFamily="34" charset="0"/>
              </a:rPr>
              <a:t>Appendix</a:t>
            </a:r>
          </a:p>
        </p:txBody>
      </p:sp>
    </p:spTree>
    <p:extLst>
      <p:ext uri="{BB962C8B-B14F-4D97-AF65-F5344CB8AC3E}">
        <p14:creationId xmlns:p14="http://schemas.microsoft.com/office/powerpoint/2010/main" val="4265255117"/>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AA50B8-4BB5-3507-7BC8-5333A9396716}"/>
              </a:ext>
            </a:extLst>
          </p:cNvPr>
          <p:cNvSpPr>
            <a:spLocks noGrp="1"/>
          </p:cNvSpPr>
          <p:nvPr>
            <p:ph idx="1"/>
          </p:nvPr>
        </p:nvSpPr>
        <p:spPr>
          <a:xfrm>
            <a:off x="261126" y="1839699"/>
            <a:ext cx="5486531" cy="4883830"/>
          </a:xfrm>
        </p:spPr>
        <p:txBody>
          <a:bodyPr>
            <a:normAutofit fontScale="85000" lnSpcReduction="10000"/>
          </a:bodyPr>
          <a:lstStyle/>
          <a:p>
            <a:pPr marL="35560" indent="0" algn="just">
              <a:spcBef>
                <a:spcPts val="0"/>
              </a:spcBef>
              <a:spcAft>
                <a:spcPts val="0"/>
              </a:spcAft>
              <a:buNone/>
            </a:pPr>
            <a:r>
              <a:rPr lang="en-US" sz="1800" b="1" i="0" u="none" strike="noStrike" dirty="0">
                <a:solidFill>
                  <a:schemeClr val="tx1"/>
                </a:solidFill>
                <a:effectLst/>
                <a:latin typeface="Arial"/>
                <a:cs typeface="Arial"/>
              </a:rPr>
              <a:t>Bargaining Power of Buyers</a:t>
            </a:r>
            <a:endParaRPr lang="en-US" dirty="0">
              <a:solidFill>
                <a:schemeClr val="tx1"/>
              </a:solidFill>
              <a:latin typeface="Arial"/>
              <a:cs typeface="Arial"/>
            </a:endParaRPr>
          </a:p>
          <a:p>
            <a:pPr marL="35560" indent="-305435" algn="just">
              <a:spcBef>
                <a:spcPts val="0"/>
              </a:spcBef>
              <a:spcAft>
                <a:spcPts val="0"/>
              </a:spcAft>
            </a:pPr>
            <a:r>
              <a:rPr lang="en-US" dirty="0">
                <a:solidFill>
                  <a:schemeClr val="tx1"/>
                </a:solidFill>
                <a:latin typeface="Arial"/>
                <a:cs typeface="Arial"/>
              </a:rPr>
              <a:t>Specifically,</a:t>
            </a:r>
            <a:r>
              <a:rPr lang="en-US" sz="1800" b="0" i="0" u="none" strike="noStrike" dirty="0">
                <a:solidFill>
                  <a:schemeClr val="tx1"/>
                </a:solidFill>
                <a:effectLst/>
                <a:latin typeface="Arial"/>
                <a:cs typeface="Arial"/>
              </a:rPr>
              <a:t> </a:t>
            </a:r>
            <a:r>
              <a:rPr lang="en-US" dirty="0">
                <a:solidFill>
                  <a:schemeClr val="tx1"/>
                </a:solidFill>
                <a:latin typeface="Arial"/>
                <a:cs typeface="Arial"/>
              </a:rPr>
              <a:t>within Switzerland only around 40% of the population have </a:t>
            </a:r>
            <a:r>
              <a:rPr lang="en-US" sz="1800" b="0" i="0" u="none" strike="noStrike" dirty="0">
                <a:solidFill>
                  <a:schemeClr val="tx1"/>
                </a:solidFill>
                <a:effectLst/>
                <a:latin typeface="Arial"/>
                <a:cs typeface="Arial"/>
              </a:rPr>
              <a:t>SVOD (</a:t>
            </a:r>
            <a:r>
              <a:rPr lang="en-US" sz="1800" b="0" i="0" u="none" strike="noStrike" dirty="0">
                <a:solidFill>
                  <a:schemeClr val="tx1"/>
                </a:solidFill>
                <a:effectLst/>
                <a:latin typeface="Arial"/>
                <a:cs typeface="Arial"/>
                <a:hlinkClick r:id="rId3">
                  <a:extLst>
                    <a:ext uri="{A12FA001-AC4F-418D-AE19-62706E023703}">
                      <ahyp:hlinkClr xmlns:ahyp="http://schemas.microsoft.com/office/drawing/2018/hyperlinkcolor" val="tx"/>
                    </a:ext>
                  </a:extLst>
                </a:hlinkClick>
              </a:rPr>
              <a:t>link</a:t>
            </a:r>
            <a:r>
              <a:rPr lang="en-US" sz="1800" b="0" i="0" u="none" strike="noStrike" dirty="0">
                <a:solidFill>
                  <a:schemeClr val="tx1"/>
                </a:solidFill>
                <a:effectLst/>
                <a:latin typeface="Arial"/>
                <a:cs typeface="Arial"/>
              </a:rPr>
              <a:t>)</a:t>
            </a:r>
          </a:p>
          <a:p>
            <a:pPr marL="35560" indent="-305435" algn="just">
              <a:spcBef>
                <a:spcPts val="0"/>
              </a:spcBef>
              <a:spcAft>
                <a:spcPts val="0"/>
              </a:spcAft>
            </a:pPr>
            <a:r>
              <a:rPr lang="en-US" sz="1800" b="0" i="0" u="none" strike="noStrike" dirty="0">
                <a:solidFill>
                  <a:schemeClr val="tx1"/>
                </a:solidFill>
                <a:effectLst/>
                <a:latin typeface="Arial"/>
                <a:cs typeface="Arial"/>
              </a:rPr>
              <a:t>Certain companies within the industry have decided to crackdown on password sharing, which in some cases has proved to increase new subscriber sign-ups</a:t>
            </a:r>
            <a:r>
              <a:rPr lang="en-US" dirty="0">
                <a:solidFill>
                  <a:schemeClr val="tx1"/>
                </a:solidFill>
                <a:latin typeface="Arial"/>
                <a:cs typeface="Arial"/>
              </a:rPr>
              <a:t> (</a:t>
            </a:r>
            <a:r>
              <a:rPr lang="en-US" dirty="0">
                <a:solidFill>
                  <a:schemeClr val="tx1"/>
                </a:solidFill>
                <a:latin typeface="Arial"/>
                <a:cs typeface="Arial"/>
                <a:hlinkClick r:id="rId4">
                  <a:extLst>
                    <a:ext uri="{A12FA001-AC4F-418D-AE19-62706E023703}">
                      <ahyp:hlinkClr xmlns:ahyp="http://schemas.microsoft.com/office/drawing/2018/hyperlinkcolor" val="tx"/>
                    </a:ext>
                  </a:extLst>
                </a:hlinkClick>
              </a:rPr>
              <a:t>link</a:t>
            </a:r>
            <a:r>
              <a:rPr lang="en-US" dirty="0">
                <a:solidFill>
                  <a:schemeClr val="tx1"/>
                </a:solidFill>
                <a:latin typeface="Arial"/>
                <a:cs typeface="Arial"/>
              </a:rPr>
              <a:t>)</a:t>
            </a:r>
          </a:p>
          <a:p>
            <a:pPr marL="0" indent="0" algn="just">
              <a:spcBef>
                <a:spcPts val="0"/>
              </a:spcBef>
              <a:spcAft>
                <a:spcPts val="0"/>
              </a:spcAft>
              <a:buNone/>
            </a:pPr>
            <a:endParaRPr lang="en-US" dirty="0">
              <a:solidFill>
                <a:schemeClr val="tx1"/>
              </a:solidFill>
              <a:latin typeface="Arial" panose="020B0604020202020204" pitchFamily="34" charset="0"/>
              <a:cs typeface="Arial" panose="020B0604020202020204" pitchFamily="34" charset="0"/>
            </a:endParaRPr>
          </a:p>
          <a:p>
            <a:pPr marL="0" indent="0" algn="just">
              <a:spcBef>
                <a:spcPts val="0"/>
              </a:spcBef>
              <a:spcAft>
                <a:spcPts val="0"/>
              </a:spcAft>
              <a:buNone/>
            </a:pPr>
            <a:r>
              <a:rPr lang="en-US" sz="1800" b="1" i="0" u="none" strike="noStrike" dirty="0">
                <a:solidFill>
                  <a:schemeClr val="tx1"/>
                </a:solidFill>
                <a:effectLst/>
                <a:latin typeface="Arial"/>
                <a:cs typeface="Arial"/>
              </a:rPr>
              <a:t>Bargaining Power of Suppliers</a:t>
            </a:r>
          </a:p>
          <a:p>
            <a:pPr marL="305435" indent="-305435" algn="just">
              <a:spcBef>
                <a:spcPts val="0"/>
              </a:spcBef>
              <a:spcAft>
                <a:spcPts val="0"/>
              </a:spcAft>
            </a:pPr>
            <a:r>
              <a:rPr lang="en-US" sz="1800" b="0" i="0" u="none" strike="noStrike" dirty="0">
                <a:solidFill>
                  <a:schemeClr val="tx1"/>
                </a:solidFill>
                <a:effectLst/>
                <a:latin typeface="Arial"/>
                <a:cs typeface="Arial"/>
              </a:rPr>
              <a:t>Bargaining power of suppliers is evident in their ability to dictate licensing terms, pricing, and availability of their content. They can demand higher licensing fees, restrict access to certain titles or seasons, and negotiate exclusivity deals with competing streaming platforms (</a:t>
            </a:r>
            <a:r>
              <a:rPr lang="en-US" sz="1800" b="0" i="0" u="none" strike="noStrike" dirty="0">
                <a:solidFill>
                  <a:schemeClr val="tx1"/>
                </a:solidFill>
                <a:effectLst/>
                <a:latin typeface="Arial"/>
                <a:cs typeface="Arial"/>
                <a:hlinkClick r:id="rId5">
                  <a:extLst>
                    <a:ext uri="{A12FA001-AC4F-418D-AE19-62706E023703}">
                      <ahyp:hlinkClr xmlns:ahyp="http://schemas.microsoft.com/office/drawing/2018/hyperlinkcolor" val="tx"/>
                    </a:ext>
                  </a:extLst>
                </a:hlinkClick>
              </a:rPr>
              <a:t>link</a:t>
            </a:r>
            <a:r>
              <a:rPr lang="en-US" sz="1800" b="0" i="0" u="none" strike="noStrike" dirty="0">
                <a:solidFill>
                  <a:schemeClr val="tx1"/>
                </a:solidFill>
                <a:effectLst/>
                <a:latin typeface="Arial"/>
                <a:cs typeface="Arial"/>
              </a:rPr>
              <a:t>)</a:t>
            </a:r>
          </a:p>
          <a:p>
            <a:pPr marL="0" indent="0" algn="just">
              <a:spcBef>
                <a:spcPts val="0"/>
              </a:spcBef>
              <a:spcAft>
                <a:spcPts val="0"/>
              </a:spcAft>
              <a:buNone/>
            </a:pPr>
            <a:endParaRPr lang="en-US" b="1" dirty="0">
              <a:solidFill>
                <a:schemeClr val="tx1"/>
              </a:solidFill>
              <a:latin typeface="Arial" panose="020B0604020202020204" pitchFamily="34" charset="0"/>
              <a:cs typeface="Arial" panose="020B0604020202020204" pitchFamily="34" charset="0"/>
            </a:endParaRPr>
          </a:p>
          <a:p>
            <a:pPr marL="0" indent="0" algn="just">
              <a:spcBef>
                <a:spcPts val="0"/>
              </a:spcBef>
              <a:spcAft>
                <a:spcPts val="0"/>
              </a:spcAft>
              <a:buNone/>
            </a:pPr>
            <a:r>
              <a:rPr lang="en-US" sz="1800" b="1" i="0" u="none" strike="noStrike" dirty="0">
                <a:solidFill>
                  <a:schemeClr val="tx1"/>
                </a:solidFill>
                <a:effectLst/>
                <a:latin typeface="Arial"/>
                <a:cs typeface="Arial"/>
              </a:rPr>
              <a:t>Threat of Substitutes</a:t>
            </a:r>
          </a:p>
          <a:p>
            <a:pPr marL="305435" indent="-305435" algn="just">
              <a:spcBef>
                <a:spcPts val="0"/>
              </a:spcBef>
              <a:spcAft>
                <a:spcPts val="0"/>
              </a:spcAft>
            </a:pPr>
            <a:r>
              <a:rPr lang="en-US" sz="1800" b="0" i="0" u="none" strike="noStrike" dirty="0">
                <a:solidFill>
                  <a:schemeClr val="tx1"/>
                </a:solidFill>
                <a:effectLst/>
                <a:latin typeface="Arial"/>
                <a:cs typeface="Arial"/>
              </a:rPr>
              <a:t>The level of threat of substitutes is influenced by factors such as content availability, exclusivity, and pricing. If competing streaming platforms or cable/satellite TV services offer a compelling lineup of content, including popular shows, movies, and live events, they can entice subscribers away. Examples would include social media platforms, free streaming with ads, etc. (</a:t>
            </a:r>
            <a:r>
              <a:rPr lang="en-US" sz="1800" b="0" i="0" u="none" strike="noStrike" dirty="0">
                <a:solidFill>
                  <a:schemeClr val="tx1"/>
                </a:solidFill>
                <a:effectLst/>
                <a:latin typeface="Arial"/>
                <a:cs typeface="Arial"/>
                <a:hlinkClick r:id="rId5">
                  <a:extLst>
                    <a:ext uri="{A12FA001-AC4F-418D-AE19-62706E023703}">
                      <ahyp:hlinkClr xmlns:ahyp="http://schemas.microsoft.com/office/drawing/2018/hyperlinkcolor" val="tx"/>
                    </a:ext>
                  </a:extLst>
                </a:hlinkClick>
              </a:rPr>
              <a:t>link</a:t>
            </a:r>
            <a:r>
              <a:rPr lang="en-US" sz="1800" b="0" i="0" u="none" strike="noStrike" dirty="0">
                <a:solidFill>
                  <a:schemeClr val="tx1"/>
                </a:solidFill>
                <a:effectLst/>
                <a:latin typeface="Arial"/>
                <a:cs typeface="Arial"/>
              </a:rPr>
              <a:t>)</a:t>
            </a:r>
            <a:endParaRPr lang="en-US" sz="1800" b="1" i="0" u="none" strike="noStrike" dirty="0">
              <a:solidFill>
                <a:schemeClr val="tx1"/>
              </a:solidFill>
              <a:effectLst/>
              <a:latin typeface="Arial"/>
              <a:cs typeface="Arial"/>
            </a:endParaRPr>
          </a:p>
        </p:txBody>
      </p:sp>
      <p:sp>
        <p:nvSpPr>
          <p:cNvPr id="4" name="Slide Number Placeholder 3">
            <a:extLst>
              <a:ext uri="{FF2B5EF4-FFF2-40B4-BE49-F238E27FC236}">
                <a16:creationId xmlns:a16="http://schemas.microsoft.com/office/drawing/2014/main" id="{787015A2-C5B0-A8C6-C0CE-1B86CD1B44A0}"/>
              </a:ext>
            </a:extLst>
          </p:cNvPr>
          <p:cNvSpPr>
            <a:spLocks noGrp="1"/>
          </p:cNvSpPr>
          <p:nvPr>
            <p:ph type="sldNum" sz="quarter" idx="12"/>
          </p:nvPr>
        </p:nvSpPr>
        <p:spPr/>
        <p:txBody>
          <a:bodyPr>
            <a:normAutofit/>
          </a:bodyPr>
          <a:lstStyle/>
          <a:p>
            <a:pPr>
              <a:spcAft>
                <a:spcPts val="600"/>
              </a:spcAft>
            </a:pPr>
            <a:fld id="{2CB9EC67-D49B-4D18-9535-E4EC1DF76AC3}" type="slidenum">
              <a:rPr lang="en-US" smtClean="0"/>
              <a:pPr>
                <a:spcAft>
                  <a:spcPts val="600"/>
                </a:spcAft>
              </a:pPr>
              <a:t>23</a:t>
            </a:fld>
            <a:endParaRPr lang="en-US"/>
          </a:p>
        </p:txBody>
      </p:sp>
      <p:sp>
        <p:nvSpPr>
          <p:cNvPr id="5" name="Content Placeholder 2">
            <a:extLst>
              <a:ext uri="{FF2B5EF4-FFF2-40B4-BE49-F238E27FC236}">
                <a16:creationId xmlns:a16="http://schemas.microsoft.com/office/drawing/2014/main" id="{5A4F8F5C-E6C1-95D0-D0D6-08D629593B6E}"/>
              </a:ext>
            </a:extLst>
          </p:cNvPr>
          <p:cNvSpPr txBox="1">
            <a:spLocks/>
          </p:cNvSpPr>
          <p:nvPr/>
        </p:nvSpPr>
        <p:spPr>
          <a:xfrm>
            <a:off x="5850294" y="1669542"/>
            <a:ext cx="6106830" cy="4888102"/>
          </a:xfrm>
          <a:prstGeom prst="rect">
            <a:avLst/>
          </a:prstGeom>
        </p:spPr>
        <p:txBody>
          <a:bodyPr vert="horz" lIns="91440" tIns="45720" rIns="91440" bIns="45720" rtlCol="0" anchor="ctr">
            <a:normAutofit fontScale="925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just">
              <a:spcBef>
                <a:spcPts val="0"/>
              </a:spcBef>
              <a:spcAft>
                <a:spcPts val="0"/>
              </a:spcAft>
              <a:buFont typeface="Wingdings 2" panose="05020102010507070707" pitchFamily="18" charset="2"/>
              <a:buNone/>
            </a:pPr>
            <a:r>
              <a:rPr lang="en-US" sz="1700" b="1">
                <a:solidFill>
                  <a:schemeClr val="tx1"/>
                </a:solidFill>
                <a:latin typeface="Arial"/>
                <a:cs typeface="Arial"/>
              </a:rPr>
              <a:t>Threat of New Entrants</a:t>
            </a:r>
          </a:p>
          <a:p>
            <a:pPr marL="305435" indent="-305435" algn="just" fontAlgn="base">
              <a:spcBef>
                <a:spcPts val="0"/>
              </a:spcBef>
              <a:spcAft>
                <a:spcPts val="0"/>
              </a:spcAft>
            </a:pPr>
            <a:r>
              <a:rPr lang="en-US" sz="1700" b="0" i="0" u="none" strike="noStrike">
                <a:solidFill>
                  <a:schemeClr val="tx1"/>
                </a:solidFill>
                <a:effectLst/>
                <a:latin typeface="Arial"/>
                <a:cs typeface="Arial"/>
              </a:rPr>
              <a:t>High difficulty in acquiring licenses for streaming media </a:t>
            </a:r>
            <a:r>
              <a:rPr lang="en-US" sz="1700" b="0" u="none" strike="noStrike">
                <a:solidFill>
                  <a:schemeClr val="tx1"/>
                </a:solidFill>
                <a:effectLst/>
                <a:latin typeface="Arial"/>
                <a:cs typeface="Arial"/>
              </a:rPr>
              <a:t>(</a:t>
            </a:r>
            <a:r>
              <a:rPr lang="en-US" sz="1700">
                <a:solidFill>
                  <a:schemeClr val="tx1"/>
                </a:solidFill>
                <a:latin typeface="Arial"/>
                <a:cs typeface="Arial"/>
                <a:hlinkClick r:id="rId6">
                  <a:extLst>
                    <a:ext uri="{A12FA001-AC4F-418D-AE19-62706E023703}">
                      <ahyp:hlinkClr xmlns:ahyp="http://schemas.microsoft.com/office/drawing/2018/hyperlinkcolor" val="tx"/>
                    </a:ext>
                  </a:extLst>
                </a:hlinkClick>
              </a:rPr>
              <a:t>link</a:t>
            </a:r>
            <a:r>
              <a:rPr lang="en-US" sz="1700" b="0" u="none" strike="noStrike">
                <a:solidFill>
                  <a:schemeClr val="tx1"/>
                </a:solidFill>
                <a:effectLst/>
                <a:latin typeface="Arial"/>
                <a:cs typeface="Arial"/>
              </a:rPr>
              <a:t>)</a:t>
            </a:r>
          </a:p>
          <a:p>
            <a:pPr marL="305435" indent="-305435" algn="just"/>
            <a:r>
              <a:rPr lang="en-US" sz="1700" b="0" i="0" u="none" strike="noStrike">
                <a:solidFill>
                  <a:schemeClr val="tx1"/>
                </a:solidFill>
                <a:effectLst/>
                <a:latin typeface="Arial"/>
                <a:cs typeface="Arial"/>
              </a:rPr>
              <a:t>Challenging to attract enough subscribers to break-even </a:t>
            </a:r>
            <a:r>
              <a:rPr lang="en-US" sz="1700">
                <a:solidFill>
                  <a:schemeClr val="tx1"/>
                </a:solidFill>
                <a:latin typeface="Arial"/>
                <a:cs typeface="Arial"/>
              </a:rPr>
              <a:t>(</a:t>
            </a:r>
            <a:r>
              <a:rPr lang="en-US" sz="1700">
                <a:solidFill>
                  <a:schemeClr val="tx1"/>
                </a:solidFill>
                <a:latin typeface="Arial"/>
                <a:cs typeface="Arial"/>
                <a:hlinkClick r:id="rId7">
                  <a:extLst>
                    <a:ext uri="{A12FA001-AC4F-418D-AE19-62706E023703}">
                      <ahyp:hlinkClr xmlns:ahyp="http://schemas.microsoft.com/office/drawing/2018/hyperlinkcolor" val="tx"/>
                    </a:ext>
                  </a:extLst>
                </a:hlinkClick>
              </a:rPr>
              <a:t>link</a:t>
            </a:r>
            <a:r>
              <a:rPr lang="en-US" sz="1700">
                <a:solidFill>
                  <a:schemeClr val="tx1"/>
                </a:solidFill>
                <a:latin typeface="Arial"/>
                <a:cs typeface="Arial"/>
              </a:rPr>
              <a:t>)</a:t>
            </a:r>
            <a:endParaRPr lang="en-US" sz="1700" b="0" i="0" u="none" strike="noStrike">
              <a:solidFill>
                <a:schemeClr val="tx1"/>
              </a:solidFill>
              <a:effectLst/>
              <a:latin typeface="Arial"/>
              <a:cs typeface="Arial"/>
            </a:endParaRPr>
          </a:p>
          <a:p>
            <a:pPr marL="305435" indent="-305435" algn="just">
              <a:spcBef>
                <a:spcPts val="0"/>
              </a:spcBef>
              <a:spcAft>
                <a:spcPts val="0"/>
              </a:spcAft>
            </a:pPr>
            <a:r>
              <a:rPr lang="en-US" sz="1700">
                <a:solidFill>
                  <a:schemeClr val="tx1"/>
                </a:solidFill>
                <a:latin typeface="Arial"/>
                <a:cs typeface="Arial"/>
              </a:rPr>
              <a:t> The need to constantly create new quality content remain in the market (</a:t>
            </a:r>
            <a:r>
              <a:rPr lang="en-US" sz="1700">
                <a:solidFill>
                  <a:schemeClr val="tx1"/>
                </a:solidFill>
                <a:latin typeface="Arial"/>
                <a:cs typeface="Arial"/>
                <a:hlinkClick r:id="rId7">
                  <a:extLst>
                    <a:ext uri="{A12FA001-AC4F-418D-AE19-62706E023703}">
                      <ahyp:hlinkClr xmlns:ahyp="http://schemas.microsoft.com/office/drawing/2018/hyperlinkcolor" val="tx"/>
                    </a:ext>
                  </a:extLst>
                </a:hlinkClick>
              </a:rPr>
              <a:t>link</a:t>
            </a:r>
            <a:r>
              <a:rPr lang="en-US" sz="1700">
                <a:solidFill>
                  <a:schemeClr val="tx1"/>
                </a:solidFill>
                <a:latin typeface="Arial"/>
                <a:cs typeface="Arial"/>
              </a:rPr>
              <a:t>)</a:t>
            </a:r>
          </a:p>
          <a:p>
            <a:pPr marL="305435" indent="-305435" algn="just">
              <a:spcBef>
                <a:spcPts val="0"/>
              </a:spcBef>
              <a:spcAft>
                <a:spcPts val="0"/>
              </a:spcAft>
            </a:pPr>
            <a:r>
              <a:rPr lang="en-US" sz="1700" b="0" i="0" u="none" strike="noStrike">
                <a:solidFill>
                  <a:schemeClr val="tx1"/>
                </a:solidFill>
                <a:effectLst/>
                <a:latin typeface="Arial"/>
                <a:cs typeface="Arial"/>
              </a:rPr>
              <a:t>If they can find a technology-based unique selling proposition (UPS), they can use these innovative ideas/features to challenge the established market players. </a:t>
            </a:r>
            <a:r>
              <a:rPr lang="en-US" sz="1700">
                <a:solidFill>
                  <a:schemeClr val="tx1"/>
                </a:solidFill>
                <a:latin typeface="Arial"/>
                <a:cs typeface="Arial"/>
              </a:rPr>
              <a:t>(</a:t>
            </a:r>
            <a:r>
              <a:rPr lang="en-US" sz="1700">
                <a:solidFill>
                  <a:schemeClr val="tx1"/>
                </a:solidFill>
                <a:latin typeface="Arial"/>
                <a:cs typeface="Arial"/>
                <a:hlinkClick r:id="rId7">
                  <a:extLst>
                    <a:ext uri="{A12FA001-AC4F-418D-AE19-62706E023703}">
                      <ahyp:hlinkClr xmlns:ahyp="http://schemas.microsoft.com/office/drawing/2018/hyperlinkcolor" val="tx"/>
                    </a:ext>
                  </a:extLst>
                </a:hlinkClick>
              </a:rPr>
              <a:t>link</a:t>
            </a:r>
            <a:r>
              <a:rPr lang="en-US" sz="1700">
                <a:solidFill>
                  <a:schemeClr val="tx1"/>
                </a:solidFill>
                <a:latin typeface="Arial"/>
                <a:cs typeface="Arial"/>
              </a:rPr>
              <a:t>)</a:t>
            </a:r>
          </a:p>
          <a:p>
            <a:pPr marL="305435" indent="-305435" algn="just">
              <a:spcBef>
                <a:spcPts val="0"/>
              </a:spcBef>
              <a:spcAft>
                <a:spcPts val="0"/>
              </a:spcAft>
            </a:pPr>
            <a:r>
              <a:rPr lang="en-US" sz="1700" b="0" i="0" u="none" strike="noStrike">
                <a:solidFill>
                  <a:schemeClr val="tx1"/>
                </a:solidFill>
                <a:effectLst/>
                <a:latin typeface="Arial"/>
                <a:cs typeface="Arial"/>
              </a:rPr>
              <a:t>Barriers to entry and expansion in the retail supply of SVOD services via OTT distribution are low, due to (</a:t>
            </a:r>
            <a:r>
              <a:rPr lang="en-US" sz="1700" b="0" i="0" u="none" strike="noStrike" err="1">
                <a:solidFill>
                  <a:schemeClr val="tx1"/>
                </a:solidFill>
                <a:effectLst/>
                <a:latin typeface="Arial"/>
                <a:cs typeface="Arial"/>
              </a:rPr>
              <a:t>i</a:t>
            </a:r>
            <a:r>
              <a:rPr lang="en-US" sz="1700" b="0" i="0" u="none" strike="noStrike">
                <a:solidFill>
                  <a:schemeClr val="tx1"/>
                </a:solidFill>
                <a:effectLst/>
                <a:latin typeface="Arial"/>
                <a:cs typeface="Arial"/>
              </a:rPr>
              <a:t>) much fewer capacity constraints and (ii) global geographic reach (</a:t>
            </a:r>
            <a:r>
              <a:rPr lang="en-US" sz="1700" b="0" i="0" u="none" strike="noStrike">
                <a:solidFill>
                  <a:schemeClr val="tx1"/>
                </a:solidFill>
                <a:effectLst/>
                <a:latin typeface="Arial"/>
                <a:cs typeface="Arial"/>
                <a:hlinkClick r:id="rId8">
                  <a:extLst>
                    <a:ext uri="{A12FA001-AC4F-418D-AE19-62706E023703}">
                      <ahyp:hlinkClr xmlns:ahyp="http://schemas.microsoft.com/office/drawing/2018/hyperlinkcolor" val="tx"/>
                    </a:ext>
                  </a:extLst>
                </a:hlinkClick>
              </a:rPr>
              <a:t>link</a:t>
            </a:r>
            <a:r>
              <a:rPr lang="en-US" sz="1700" b="0" i="0" u="none" strike="noStrike">
                <a:solidFill>
                  <a:schemeClr val="tx1"/>
                </a:solidFill>
                <a:effectLst/>
                <a:latin typeface="Arial"/>
                <a:cs typeface="Arial"/>
              </a:rPr>
              <a:t>)</a:t>
            </a:r>
            <a:endParaRPr lang="en-US" sz="1700" b="1">
              <a:solidFill>
                <a:schemeClr val="tx1"/>
              </a:solidFill>
              <a:latin typeface="Arial"/>
              <a:cs typeface="Arial"/>
            </a:endParaRPr>
          </a:p>
          <a:p>
            <a:pPr marL="0" indent="0" algn="just">
              <a:spcBef>
                <a:spcPts val="0"/>
              </a:spcBef>
              <a:spcAft>
                <a:spcPts val="0"/>
              </a:spcAft>
              <a:buFont typeface="Wingdings 2" panose="05020102010507070707" pitchFamily="18" charset="2"/>
              <a:buNone/>
            </a:pPr>
            <a:endParaRPr lang="en-US" sz="1700" b="1">
              <a:solidFill>
                <a:schemeClr val="tx1"/>
              </a:solidFill>
              <a:latin typeface="Arial" panose="020B0604020202020204" pitchFamily="34" charset="0"/>
              <a:cs typeface="Arial" panose="020B0604020202020204" pitchFamily="34" charset="0"/>
            </a:endParaRPr>
          </a:p>
          <a:p>
            <a:pPr marL="0" indent="0" algn="just">
              <a:spcBef>
                <a:spcPts val="0"/>
              </a:spcBef>
              <a:spcAft>
                <a:spcPts val="0"/>
              </a:spcAft>
              <a:buFont typeface="Wingdings 2" panose="05020102010507070707" pitchFamily="18" charset="2"/>
              <a:buNone/>
            </a:pPr>
            <a:r>
              <a:rPr lang="en-US" sz="1700" b="1">
                <a:solidFill>
                  <a:schemeClr val="tx1"/>
                </a:solidFill>
                <a:latin typeface="Arial"/>
                <a:cs typeface="Arial"/>
              </a:rPr>
              <a:t>Competitive Rivalry</a:t>
            </a:r>
          </a:p>
          <a:p>
            <a:pPr marL="305435" indent="-305435" algn="just">
              <a:spcBef>
                <a:spcPts val="0"/>
              </a:spcBef>
              <a:spcAft>
                <a:spcPts val="0"/>
              </a:spcAft>
            </a:pPr>
            <a:r>
              <a:rPr lang="en-US" sz="1700">
                <a:solidFill>
                  <a:schemeClr val="tx1"/>
                </a:solidFill>
                <a:latin typeface="Arial"/>
                <a:cs typeface="Arial"/>
              </a:rPr>
              <a:t>Fueled by the continuous need to differentiate through exclusive content offerings as well as the global expansion to capture international markets (</a:t>
            </a:r>
            <a:r>
              <a:rPr lang="en-US" sz="1700">
                <a:solidFill>
                  <a:schemeClr val="tx1"/>
                </a:solidFill>
                <a:latin typeface="Arial"/>
                <a:cs typeface="Arial"/>
                <a:hlinkClick r:id="rId5">
                  <a:extLst>
                    <a:ext uri="{A12FA001-AC4F-418D-AE19-62706E023703}">
                      <ahyp:hlinkClr xmlns:ahyp="http://schemas.microsoft.com/office/drawing/2018/hyperlinkcolor" val="tx"/>
                    </a:ext>
                  </a:extLst>
                </a:hlinkClick>
              </a:rPr>
              <a:t>link</a:t>
            </a:r>
            <a:r>
              <a:rPr lang="en-US" sz="1700">
                <a:solidFill>
                  <a:schemeClr val="tx1"/>
                </a:solidFill>
                <a:latin typeface="Arial"/>
                <a:cs typeface="Arial"/>
              </a:rPr>
              <a:t>)</a:t>
            </a:r>
          </a:p>
          <a:p>
            <a:pPr marL="305435" indent="-305435" algn="just">
              <a:spcBef>
                <a:spcPts val="0"/>
              </a:spcBef>
              <a:spcAft>
                <a:spcPts val="0"/>
              </a:spcAft>
            </a:pPr>
            <a:r>
              <a:rPr lang="en-US" sz="1700">
                <a:solidFill>
                  <a:schemeClr val="tx1"/>
                </a:solidFill>
                <a:latin typeface="Arial"/>
                <a:cs typeface="Arial"/>
              </a:rPr>
              <a:t>Majority of the larger players in the SVOD industry have global clients (</a:t>
            </a:r>
            <a:r>
              <a:rPr lang="en-US" sz="1700">
                <a:solidFill>
                  <a:schemeClr val="tx1"/>
                </a:solidFill>
                <a:latin typeface="Arial"/>
                <a:cs typeface="Arial"/>
                <a:hlinkClick r:id="rId6">
                  <a:extLst>
                    <a:ext uri="{A12FA001-AC4F-418D-AE19-62706E023703}">
                      <ahyp:hlinkClr xmlns:ahyp="http://schemas.microsoft.com/office/drawing/2018/hyperlinkcolor" val="tx"/>
                    </a:ext>
                  </a:extLst>
                </a:hlinkClick>
              </a:rPr>
              <a:t>link</a:t>
            </a:r>
            <a:r>
              <a:rPr lang="en-US" sz="1700">
                <a:solidFill>
                  <a:schemeClr val="tx1"/>
                </a:solidFill>
                <a:latin typeface="Arial"/>
                <a:cs typeface="Arial"/>
              </a:rPr>
              <a:t>)</a:t>
            </a:r>
          </a:p>
        </p:txBody>
      </p:sp>
      <p:sp>
        <p:nvSpPr>
          <p:cNvPr id="6" name="Title 1">
            <a:extLst>
              <a:ext uri="{FF2B5EF4-FFF2-40B4-BE49-F238E27FC236}">
                <a16:creationId xmlns:a16="http://schemas.microsoft.com/office/drawing/2014/main" id="{0E4B6BCC-BD3C-C6AF-BA55-410838A4FF7F}"/>
              </a:ext>
            </a:extLst>
          </p:cNvPr>
          <p:cNvSpPr txBox="1">
            <a:spLocks/>
          </p:cNvSpPr>
          <p:nvPr/>
        </p:nvSpPr>
        <p:spPr>
          <a:xfrm>
            <a:off x="581192" y="702156"/>
            <a:ext cx="11029616" cy="1013800"/>
          </a:xfrm>
          <a:prstGeom prst="rect">
            <a:avLst/>
          </a:prstGeom>
        </p:spPr>
        <p:txBody>
          <a:bodyPr vert="horz" lIns="91440" tIns="45720" rIns="91440" bIns="45720" rtlCol="0" anchor="b">
            <a:normAutofit/>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latin typeface="Arial" panose="020B0604020202020204" pitchFamily="34" charset="0"/>
                <a:cs typeface="Arial" panose="020B0604020202020204" pitchFamily="34" charset="0"/>
              </a:rPr>
              <a:t>Additional five forces comments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313099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B6FAF15-E248-4BB4-F347-470A83B14B76}"/>
              </a:ext>
            </a:extLst>
          </p:cNvPr>
          <p:cNvSpPr>
            <a:spLocks noGrp="1"/>
          </p:cNvSpPr>
          <p:nvPr>
            <p:ph type="sldNum" sz="quarter" idx="12"/>
          </p:nvPr>
        </p:nvSpPr>
        <p:spPr/>
        <p:txBody>
          <a:bodyPr>
            <a:normAutofit/>
          </a:bodyPr>
          <a:lstStyle/>
          <a:p>
            <a:pPr>
              <a:spcAft>
                <a:spcPts val="600"/>
              </a:spcAft>
            </a:pPr>
            <a:fld id="{2CB9EC67-D49B-4D18-9535-E4EC1DF76AC3}" type="slidenum">
              <a:rPr lang="en-US">
                <a:solidFill>
                  <a:srgbClr val="FFFFFF"/>
                </a:solidFill>
              </a:rPr>
              <a:pPr>
                <a:spcAft>
                  <a:spcPts val="600"/>
                </a:spcAft>
              </a:pPr>
              <a:t>24</a:t>
            </a:fld>
            <a:endParaRPr lang="en-US">
              <a:solidFill>
                <a:srgbClr val="FFFFFF"/>
              </a:solidFill>
            </a:endParaRPr>
          </a:p>
        </p:txBody>
      </p:sp>
      <p:graphicFrame>
        <p:nvGraphicFramePr>
          <p:cNvPr id="5" name="Table 4">
            <a:extLst>
              <a:ext uri="{FF2B5EF4-FFF2-40B4-BE49-F238E27FC236}">
                <a16:creationId xmlns:a16="http://schemas.microsoft.com/office/drawing/2014/main" id="{CB0E9BBF-982E-7970-A082-C889F9CF2025}"/>
              </a:ext>
            </a:extLst>
          </p:cNvPr>
          <p:cNvGraphicFramePr>
            <a:graphicFrameLocks noGrp="1"/>
          </p:cNvGraphicFramePr>
          <p:nvPr>
            <p:extLst>
              <p:ext uri="{D42A27DB-BD31-4B8C-83A1-F6EECF244321}">
                <p14:modId xmlns:p14="http://schemas.microsoft.com/office/powerpoint/2010/main" val="361688146"/>
              </p:ext>
            </p:extLst>
          </p:nvPr>
        </p:nvGraphicFramePr>
        <p:xfrm>
          <a:off x="446534" y="1084101"/>
          <a:ext cx="11298933" cy="5034695"/>
        </p:xfrm>
        <a:graphic>
          <a:graphicData uri="http://schemas.openxmlformats.org/drawingml/2006/table">
            <a:tbl>
              <a:tblPr firstRow="1" bandRow="1">
                <a:tableStyleId>{F5AB1C69-6EDB-4FF4-983F-18BD219EF322}</a:tableStyleId>
              </a:tblPr>
              <a:tblGrid>
                <a:gridCol w="3766311">
                  <a:extLst>
                    <a:ext uri="{9D8B030D-6E8A-4147-A177-3AD203B41FA5}">
                      <a16:colId xmlns:a16="http://schemas.microsoft.com/office/drawing/2014/main" val="557210341"/>
                    </a:ext>
                  </a:extLst>
                </a:gridCol>
                <a:gridCol w="3766311">
                  <a:extLst>
                    <a:ext uri="{9D8B030D-6E8A-4147-A177-3AD203B41FA5}">
                      <a16:colId xmlns:a16="http://schemas.microsoft.com/office/drawing/2014/main" val="2556282428"/>
                    </a:ext>
                  </a:extLst>
                </a:gridCol>
                <a:gridCol w="3766311">
                  <a:extLst>
                    <a:ext uri="{9D8B030D-6E8A-4147-A177-3AD203B41FA5}">
                      <a16:colId xmlns:a16="http://schemas.microsoft.com/office/drawing/2014/main" val="1870090620"/>
                    </a:ext>
                  </a:extLst>
                </a:gridCol>
              </a:tblGrid>
              <a:tr h="568183">
                <a:tc>
                  <a:txBody>
                    <a:bodyPr/>
                    <a:lstStyle/>
                    <a:p>
                      <a:r>
                        <a:rPr lang="en-US">
                          <a:latin typeface="Arial" panose="020B0604020202020204" pitchFamily="34" charset="0"/>
                          <a:cs typeface="Arial" panose="020B0604020202020204" pitchFamily="34" charset="0"/>
                        </a:rPr>
                        <a:t>Activities</a:t>
                      </a:r>
                    </a:p>
                  </a:txBody>
                  <a:tcPr/>
                </a:tc>
                <a:tc>
                  <a:txBody>
                    <a:bodyPr/>
                    <a:lstStyle/>
                    <a:p>
                      <a:r>
                        <a:rPr lang="en-US">
                          <a:latin typeface="Arial" panose="020B0604020202020204" pitchFamily="34" charset="0"/>
                          <a:cs typeface="Arial" panose="020B0604020202020204" pitchFamily="34" charset="0"/>
                        </a:rPr>
                        <a:t>Competencies</a:t>
                      </a:r>
                    </a:p>
                  </a:txBody>
                  <a:tcPr/>
                </a:tc>
                <a:tc>
                  <a:txBody>
                    <a:bodyPr/>
                    <a:lstStyle/>
                    <a:p>
                      <a:r>
                        <a:rPr lang="en-US">
                          <a:latin typeface="Arial" panose="020B0604020202020204" pitchFamily="34" charset="0"/>
                          <a:cs typeface="Arial" panose="020B0604020202020204" pitchFamily="34" charset="0"/>
                        </a:rPr>
                        <a:t>Competitive Advantage</a:t>
                      </a:r>
                    </a:p>
                  </a:txBody>
                  <a:tcPr/>
                </a:tc>
                <a:extLst>
                  <a:ext uri="{0D108BD9-81ED-4DB2-BD59-A6C34878D82A}">
                    <a16:rowId xmlns:a16="http://schemas.microsoft.com/office/drawing/2014/main" val="140094436"/>
                  </a:ext>
                </a:extLst>
              </a:tr>
              <a:tr h="1357552">
                <a:tc>
                  <a:txBody>
                    <a:bodyPr/>
                    <a:lstStyle/>
                    <a:p>
                      <a:r>
                        <a:rPr lang="en-US">
                          <a:latin typeface="Arial" panose="020B0604020202020204" pitchFamily="34" charset="0"/>
                          <a:cs typeface="Arial" panose="020B0604020202020204" pitchFamily="34" charset="0"/>
                        </a:rPr>
                        <a:t>Marketing &amp; Sales</a:t>
                      </a:r>
                    </a:p>
                  </a:txBody>
                  <a:tcPr anchor="ctr"/>
                </a:tc>
                <a:tc>
                  <a:txBody>
                    <a:bodyPr/>
                    <a:lstStyle/>
                    <a:p>
                      <a:pPr marL="285750" indent="-285750">
                        <a:buFont typeface="Arial" panose="020B0604020202020204" pitchFamily="34" charset="0"/>
                        <a:buChar char="•"/>
                      </a:pPr>
                      <a:r>
                        <a:rPr lang="en-US" sz="1600" b="0">
                          <a:latin typeface="Arial" panose="020B0604020202020204" pitchFamily="34" charset="0"/>
                          <a:cs typeface="Arial" panose="020B0604020202020204" pitchFamily="34" charset="0"/>
                        </a:rPr>
                        <a:t>Creation of strong brand in entertainment industry</a:t>
                      </a:r>
                    </a:p>
                    <a:p>
                      <a:pPr marL="285750" indent="-285750">
                        <a:buFont typeface="Arial" panose="020B0604020202020204" pitchFamily="34" charset="0"/>
                        <a:buChar char="•"/>
                      </a:pPr>
                      <a:r>
                        <a:rPr lang="en-US" sz="1600" b="0">
                          <a:latin typeface="Arial" panose="020B0604020202020204" pitchFamily="34" charset="0"/>
                          <a:cs typeface="Arial" panose="020B0604020202020204" pitchFamily="34" charset="0"/>
                        </a:rPr>
                        <a:t>Strong association of new services with current business</a:t>
                      </a:r>
                    </a:p>
                    <a:p>
                      <a:pPr marL="285750" indent="-285750">
                        <a:buFont typeface="Arial" panose="020B0604020202020204" pitchFamily="34" charset="0"/>
                        <a:buChar char="•"/>
                      </a:pPr>
                      <a:endParaRPr lang="en-US" sz="160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600">
                        <a:latin typeface="Arial" panose="020B0604020202020204" pitchFamily="34" charset="0"/>
                        <a:cs typeface="Arial" panose="020B0604020202020204" pitchFamily="34" charset="0"/>
                      </a:endParaRPr>
                    </a:p>
                  </a:txBody>
                  <a:tcPr/>
                </a:tc>
                <a:tc>
                  <a:txBody>
                    <a:bodyPr/>
                    <a:lstStyle/>
                    <a:p>
                      <a:pPr marL="285750" indent="-285750">
                        <a:buFont typeface="Arial" panose="020B0604020202020204" pitchFamily="34" charset="0"/>
                        <a:buChar char="•"/>
                      </a:pPr>
                      <a:r>
                        <a:rPr lang="en-US" sz="1600">
                          <a:latin typeface="Arial" panose="020B0604020202020204" pitchFamily="34" charset="0"/>
                          <a:cs typeface="Arial" panose="020B0604020202020204" pitchFamily="34" charset="0"/>
                        </a:rPr>
                        <a:t>Buyer loyalty</a:t>
                      </a:r>
                    </a:p>
                    <a:p>
                      <a:pPr marL="285750" indent="-285750">
                        <a:buFont typeface="Arial" panose="020B0604020202020204" pitchFamily="34" charset="0"/>
                        <a:buChar char="•"/>
                      </a:pPr>
                      <a:r>
                        <a:rPr lang="en-US" sz="1600">
                          <a:latin typeface="Arial" panose="020B0604020202020204" pitchFamily="34" charset="0"/>
                          <a:cs typeface="Arial" panose="020B0604020202020204" pitchFamily="34" charset="0"/>
                        </a:rPr>
                        <a:t>Cross-promotion of stream videos with TV, films, and theme parks</a:t>
                      </a:r>
                    </a:p>
                    <a:p>
                      <a:pPr marL="285750" indent="-285750">
                        <a:buFont typeface="Arial" panose="020B0604020202020204" pitchFamily="34" charset="0"/>
                        <a:buChar char="•"/>
                      </a:pPr>
                      <a:r>
                        <a:rPr lang="en-US" sz="1600">
                          <a:latin typeface="Arial" panose="020B0604020202020204" pitchFamily="34" charset="0"/>
                          <a:cs typeface="Arial" panose="020B0604020202020204" pitchFamily="34" charset="0"/>
                        </a:rPr>
                        <a:t>Global reputation in all-age customers, especially children</a:t>
                      </a:r>
                    </a:p>
                  </a:txBody>
                  <a:tcPr/>
                </a:tc>
                <a:extLst>
                  <a:ext uri="{0D108BD9-81ED-4DB2-BD59-A6C34878D82A}">
                    <a16:rowId xmlns:a16="http://schemas.microsoft.com/office/drawing/2014/main" val="3134209660"/>
                  </a:ext>
                </a:extLst>
              </a:tr>
              <a:tr h="1357552">
                <a:tc>
                  <a:txBody>
                    <a:bodyPr/>
                    <a:lstStyle/>
                    <a:p>
                      <a:r>
                        <a:rPr lang="en-US">
                          <a:latin typeface="Arial" panose="020B0604020202020204" pitchFamily="34" charset="0"/>
                          <a:cs typeface="Arial" panose="020B0604020202020204" pitchFamily="34" charset="0"/>
                        </a:rPr>
                        <a:t>Operations</a:t>
                      </a:r>
                    </a:p>
                  </a:txBody>
                  <a:tcPr anchor="ctr"/>
                </a:tc>
                <a:tc>
                  <a:txBody>
                    <a:bodyPr/>
                    <a:lstStyle/>
                    <a:p>
                      <a:pPr marL="285750" indent="-285750" algn="l" defTabSz="457200" rtl="0" eaLnBrk="1" latinLnBrk="0" hangingPunct="1">
                        <a:buFont typeface="Arial" panose="020B0604020202020204" pitchFamily="34" charset="0"/>
                        <a:buChar char="•"/>
                      </a:pPr>
                      <a:r>
                        <a:rPr lang="en-US" sz="1600" b="0" kern="1200">
                          <a:solidFill>
                            <a:schemeClr val="dk1"/>
                          </a:solidFill>
                          <a:latin typeface="Arial" panose="020B0604020202020204" pitchFamily="34" charset="0"/>
                          <a:ea typeface="+mn-ea"/>
                          <a:cs typeface="Arial" panose="020B0604020202020204" pitchFamily="34" charset="0"/>
                        </a:rPr>
                        <a:t>Strong in-house movie production capabilities</a:t>
                      </a:r>
                    </a:p>
                    <a:p>
                      <a:pPr marL="285750" indent="-285750" algn="l" defTabSz="457200" rtl="0" eaLnBrk="1" latinLnBrk="0" hangingPunct="1">
                        <a:buFont typeface="Arial" panose="020B0604020202020204" pitchFamily="34" charset="0"/>
                        <a:buChar char="•"/>
                      </a:pPr>
                      <a:r>
                        <a:rPr lang="en-US" sz="1600" b="0" kern="1200">
                          <a:solidFill>
                            <a:schemeClr val="dk1"/>
                          </a:solidFill>
                          <a:latin typeface="Arial" panose="020B0604020202020204" pitchFamily="34" charset="0"/>
                          <a:ea typeface="+mn-ea"/>
                          <a:cs typeface="Arial" panose="020B0604020202020204" pitchFamily="34" charset="0"/>
                        </a:rPr>
                        <a:t>Good relationship with other movie distributors</a:t>
                      </a:r>
                    </a:p>
                    <a:p>
                      <a:pPr marL="285750" indent="-285750" algn="l" defTabSz="457200" rtl="0" eaLnBrk="1" latinLnBrk="0" hangingPunct="1">
                        <a:buFont typeface="Arial" panose="020B0604020202020204" pitchFamily="34" charset="0"/>
                        <a:buChar char="•"/>
                      </a:pPr>
                      <a:r>
                        <a:rPr lang="en-US" sz="1600" b="0" kern="1200">
                          <a:solidFill>
                            <a:schemeClr val="dk1"/>
                          </a:solidFill>
                          <a:latin typeface="Arial" panose="020B0604020202020204" pitchFamily="34" charset="0"/>
                          <a:ea typeface="+mn-ea"/>
                          <a:cs typeface="Arial" panose="020B0604020202020204" pitchFamily="34" charset="0"/>
                        </a:rPr>
                        <a:t>Extensive experience in distribution</a:t>
                      </a:r>
                    </a:p>
                    <a:p>
                      <a:pPr marL="285750" indent="-285750" algn="l" defTabSz="457200" rtl="0" eaLnBrk="1" latinLnBrk="0" hangingPunct="1">
                        <a:buFont typeface="Arial" panose="020B0604020202020204" pitchFamily="34" charset="0"/>
                        <a:buChar char="•"/>
                      </a:pPr>
                      <a:endParaRPr lang="en-US" sz="1600" kern="1200">
                        <a:solidFill>
                          <a:schemeClr val="dk1"/>
                        </a:solidFill>
                        <a:latin typeface="Arial" panose="020B0604020202020204" pitchFamily="34" charset="0"/>
                        <a:ea typeface="+mn-ea"/>
                        <a:cs typeface="Arial" panose="020B0604020202020204" pitchFamily="34" charset="0"/>
                      </a:endParaRPr>
                    </a:p>
                  </a:txBody>
                  <a:tcPr/>
                </a:tc>
                <a:tc>
                  <a:txBody>
                    <a:bodyPr/>
                    <a:lstStyle/>
                    <a:p>
                      <a:pPr marL="285750" indent="-285750" algn="l" defTabSz="457200" rtl="0" eaLnBrk="1" latinLnBrk="0" hangingPunct="1">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High efficiency and quality in movie production</a:t>
                      </a:r>
                    </a:p>
                    <a:p>
                      <a:pPr marL="285750" indent="-285750" algn="l" defTabSz="457200" rtl="0" eaLnBrk="1" latinLnBrk="0" hangingPunct="1">
                        <a:buFont typeface="Arial" panose="020B0604020202020204" pitchFamily="34" charset="0"/>
                        <a:buChar char="•"/>
                      </a:pPr>
                      <a:r>
                        <a:rPr lang="en-GB" sz="1600" kern="1200">
                          <a:solidFill>
                            <a:schemeClr val="dk1"/>
                          </a:solidFill>
                          <a:latin typeface="Arial" panose="020B0604020202020204" pitchFamily="34" charset="0"/>
                          <a:ea typeface="+mn-ea"/>
                          <a:cs typeface="Arial" panose="020B0604020202020204" pitchFamily="34" charset="0"/>
                        </a:rPr>
                        <a:t>Good knowledge of their customers and their needs</a:t>
                      </a:r>
                      <a:endParaRPr lang="en-US" sz="1600" kern="1200">
                        <a:solidFill>
                          <a:schemeClr val="dk1"/>
                        </a:solidFill>
                        <a:latin typeface="Arial" panose="020B0604020202020204" pitchFamily="34" charset="0"/>
                        <a:ea typeface="+mn-ea"/>
                        <a:cs typeface="Arial" panose="020B0604020202020204" pitchFamily="34" charset="0"/>
                      </a:endParaRPr>
                    </a:p>
                  </a:txBody>
                  <a:tcPr/>
                </a:tc>
                <a:extLst>
                  <a:ext uri="{0D108BD9-81ED-4DB2-BD59-A6C34878D82A}">
                    <a16:rowId xmlns:a16="http://schemas.microsoft.com/office/drawing/2014/main" val="2601558676"/>
                  </a:ext>
                </a:extLst>
              </a:tr>
              <a:tr h="1357552">
                <a:tc>
                  <a:txBody>
                    <a:bodyPr/>
                    <a:lstStyle/>
                    <a:p>
                      <a:r>
                        <a:rPr lang="en-US">
                          <a:latin typeface="Arial" panose="020B0604020202020204" pitchFamily="34" charset="0"/>
                          <a:cs typeface="Arial" panose="020B0604020202020204" pitchFamily="34" charset="0"/>
                        </a:rPr>
                        <a:t>Logistics / Procurement</a:t>
                      </a:r>
                    </a:p>
                  </a:txBody>
                  <a:tcPr anchor="ct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zh-CN" sz="1600" b="0" kern="1200">
                          <a:solidFill>
                            <a:schemeClr val="dk1"/>
                          </a:solidFill>
                          <a:latin typeface="Arial" panose="020B0604020202020204" pitchFamily="34" charset="0"/>
                          <a:ea typeface="+mn-ea"/>
                          <a:cs typeface="Arial" panose="020B0604020202020204" pitchFamily="34" charset="0"/>
                        </a:rPr>
                        <a:t>Huge content library and franchise intellectual properties</a:t>
                      </a:r>
                      <a:endParaRPr lang="en-US" altLang="zh-CN" sz="1600" b="0" kern="1200">
                        <a:solidFill>
                          <a:schemeClr val="dk1"/>
                        </a:solidFill>
                        <a:latin typeface="Arial" panose="020B0604020202020204" pitchFamily="34" charset="0"/>
                        <a:ea typeface="+mn-ea"/>
                        <a:cs typeface="Arial" panose="020B0604020202020204" pitchFamily="34" charset="0"/>
                      </a:endParaRPr>
                    </a:p>
                    <a:p>
                      <a:pPr marL="285750" indent="-285750" algn="l" defTabSz="457200" rtl="0" eaLnBrk="1" latinLnBrk="0" hangingPunct="1">
                        <a:buFont typeface="Arial" panose="020B0604020202020204" pitchFamily="34" charset="0"/>
                        <a:buChar char="•"/>
                      </a:pPr>
                      <a:r>
                        <a:rPr lang="en-GB" sz="1600" b="0" kern="1200">
                          <a:solidFill>
                            <a:schemeClr val="dk1"/>
                          </a:solidFill>
                          <a:latin typeface="Arial" panose="020B0604020202020204" pitchFamily="34" charset="0"/>
                          <a:ea typeface="+mn-ea"/>
                          <a:cs typeface="Arial" panose="020B0604020202020204" pitchFamily="34" charset="0"/>
                        </a:rPr>
                        <a:t>Strong financial resources to acquire other streaming platforms including Hulu and ESPN+</a:t>
                      </a:r>
                      <a:endParaRPr lang="en-US" sz="1600" b="0" kern="1200">
                        <a:solidFill>
                          <a:schemeClr val="dk1"/>
                        </a:solidFill>
                        <a:latin typeface="Arial" panose="020B0604020202020204" pitchFamily="34" charset="0"/>
                        <a:ea typeface="+mn-ea"/>
                        <a:cs typeface="Arial" panose="020B0604020202020204" pitchFamily="34" charset="0"/>
                      </a:endParaRPr>
                    </a:p>
                  </a:txBody>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600" kern="1200" dirty="0">
                          <a:solidFill>
                            <a:schemeClr val="dk1"/>
                          </a:solidFill>
                          <a:latin typeface="Arial" panose="020B0604020202020204" pitchFamily="34" charset="0"/>
                          <a:ea typeface="+mn-ea"/>
                          <a:cs typeface="Arial" panose="020B0604020202020204" pitchFamily="34" charset="0"/>
                        </a:rPr>
                        <a:t>Low cost of content and franchises </a:t>
                      </a:r>
                      <a:r>
                        <a:rPr lang="en-GB" altLang="zh-CN" sz="1600" kern="1200" dirty="0">
                          <a:solidFill>
                            <a:schemeClr val="dk1"/>
                          </a:solidFill>
                          <a:latin typeface="Arial" panose="020B0604020202020204" pitchFamily="34" charset="0"/>
                          <a:ea typeface="+mn-ea"/>
                          <a:cs typeface="Arial" panose="020B0604020202020204" pitchFamily="34" charset="0"/>
                        </a:rPr>
                        <a:t>intellectual properties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600" kern="1200" dirty="0">
                          <a:solidFill>
                            <a:schemeClr val="dk1"/>
                          </a:solidFill>
                          <a:latin typeface="Arial" panose="020B0604020202020204" pitchFamily="34" charset="0"/>
                          <a:ea typeface="+mn-ea"/>
                          <a:cs typeface="Arial" panose="020B0604020202020204" pitchFamily="34" charset="0"/>
                        </a:rPr>
                        <a:t>Availability to provide price competitive subscription</a:t>
                      </a:r>
                      <a:endParaRPr lang="en-US" sz="1600" kern="1200" dirty="0">
                        <a:solidFill>
                          <a:schemeClr val="dk1"/>
                        </a:solidFill>
                        <a:latin typeface="Arial" panose="020B0604020202020204" pitchFamily="34" charset="0"/>
                        <a:ea typeface="+mn-ea"/>
                        <a:cs typeface="Arial" panose="020B0604020202020204" pitchFamily="34" charset="0"/>
                      </a:endParaRPr>
                    </a:p>
                  </a:txBody>
                  <a:tcPr/>
                </a:tc>
                <a:extLst>
                  <a:ext uri="{0D108BD9-81ED-4DB2-BD59-A6C34878D82A}">
                    <a16:rowId xmlns:a16="http://schemas.microsoft.com/office/drawing/2014/main" val="3904270015"/>
                  </a:ext>
                </a:extLst>
              </a:tr>
            </a:tbl>
          </a:graphicData>
        </a:graphic>
      </p:graphicFrame>
      <p:sp>
        <p:nvSpPr>
          <p:cNvPr id="7" name="TextBox 6">
            <a:extLst>
              <a:ext uri="{FF2B5EF4-FFF2-40B4-BE49-F238E27FC236}">
                <a16:creationId xmlns:a16="http://schemas.microsoft.com/office/drawing/2014/main" id="{8069D8E0-7458-27E7-02FE-2204AABAE208}"/>
              </a:ext>
            </a:extLst>
          </p:cNvPr>
          <p:cNvSpPr txBox="1"/>
          <p:nvPr/>
        </p:nvSpPr>
        <p:spPr>
          <a:xfrm>
            <a:off x="446533" y="517836"/>
            <a:ext cx="11298933" cy="523220"/>
          </a:xfrm>
          <a:prstGeom prst="rect">
            <a:avLst/>
          </a:prstGeom>
          <a:noFill/>
        </p:spPr>
        <p:txBody>
          <a:bodyPr wrap="square">
            <a:spAutoFit/>
          </a:bodyPr>
          <a:lstStyle/>
          <a:p>
            <a:pPr algn="ctr"/>
            <a:r>
              <a:rPr lang="en-US" sz="2800" b="1" dirty="0">
                <a:latin typeface="Arial" panose="020B0604020202020204" pitchFamily="34" charset="0"/>
                <a:cs typeface="Arial" panose="020B0604020202020204" pitchFamily="34" charset="0"/>
              </a:rPr>
              <a:t>Disney+</a:t>
            </a:r>
          </a:p>
        </p:txBody>
      </p:sp>
    </p:spTree>
    <p:extLst>
      <p:ext uri="{BB962C8B-B14F-4D97-AF65-F5344CB8AC3E}">
        <p14:creationId xmlns:p14="http://schemas.microsoft.com/office/powerpoint/2010/main" val="31790542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B6FAF15-E248-4BB4-F347-470A83B14B76}"/>
              </a:ext>
            </a:extLst>
          </p:cNvPr>
          <p:cNvSpPr>
            <a:spLocks noGrp="1"/>
          </p:cNvSpPr>
          <p:nvPr>
            <p:ph type="sldNum" sz="quarter" idx="12"/>
          </p:nvPr>
        </p:nvSpPr>
        <p:spPr/>
        <p:txBody>
          <a:bodyPr>
            <a:normAutofit/>
          </a:bodyPr>
          <a:lstStyle/>
          <a:p>
            <a:pPr>
              <a:spcAft>
                <a:spcPts val="600"/>
              </a:spcAft>
            </a:pPr>
            <a:fld id="{2CB9EC67-D49B-4D18-9535-E4EC1DF76AC3}" type="slidenum">
              <a:rPr lang="en-US">
                <a:solidFill>
                  <a:srgbClr val="FFFFFF"/>
                </a:solidFill>
              </a:rPr>
              <a:pPr>
                <a:spcAft>
                  <a:spcPts val="600"/>
                </a:spcAft>
              </a:pPr>
              <a:t>25</a:t>
            </a:fld>
            <a:endParaRPr lang="en-US">
              <a:solidFill>
                <a:srgbClr val="FFFFFF"/>
              </a:solidFill>
            </a:endParaRPr>
          </a:p>
        </p:txBody>
      </p:sp>
      <p:graphicFrame>
        <p:nvGraphicFramePr>
          <p:cNvPr id="5" name="Table 4">
            <a:extLst>
              <a:ext uri="{FF2B5EF4-FFF2-40B4-BE49-F238E27FC236}">
                <a16:creationId xmlns:a16="http://schemas.microsoft.com/office/drawing/2014/main" id="{CB0E9BBF-982E-7970-A082-C889F9CF2025}"/>
              </a:ext>
            </a:extLst>
          </p:cNvPr>
          <p:cNvGraphicFramePr>
            <a:graphicFrameLocks noGrp="1"/>
          </p:cNvGraphicFramePr>
          <p:nvPr>
            <p:extLst>
              <p:ext uri="{D42A27DB-BD31-4B8C-83A1-F6EECF244321}">
                <p14:modId xmlns:p14="http://schemas.microsoft.com/office/powerpoint/2010/main" val="1710748651"/>
              </p:ext>
            </p:extLst>
          </p:nvPr>
        </p:nvGraphicFramePr>
        <p:xfrm>
          <a:off x="446534" y="1084101"/>
          <a:ext cx="11298933" cy="5306626"/>
        </p:xfrm>
        <a:graphic>
          <a:graphicData uri="http://schemas.openxmlformats.org/drawingml/2006/table">
            <a:tbl>
              <a:tblPr firstRow="1" bandRow="1">
                <a:tableStyleId>{F5AB1C69-6EDB-4FF4-983F-18BD219EF322}</a:tableStyleId>
              </a:tblPr>
              <a:tblGrid>
                <a:gridCol w="3766311">
                  <a:extLst>
                    <a:ext uri="{9D8B030D-6E8A-4147-A177-3AD203B41FA5}">
                      <a16:colId xmlns:a16="http://schemas.microsoft.com/office/drawing/2014/main" val="557210341"/>
                    </a:ext>
                  </a:extLst>
                </a:gridCol>
                <a:gridCol w="3766311">
                  <a:extLst>
                    <a:ext uri="{9D8B030D-6E8A-4147-A177-3AD203B41FA5}">
                      <a16:colId xmlns:a16="http://schemas.microsoft.com/office/drawing/2014/main" val="2556282428"/>
                    </a:ext>
                  </a:extLst>
                </a:gridCol>
                <a:gridCol w="3766311">
                  <a:extLst>
                    <a:ext uri="{9D8B030D-6E8A-4147-A177-3AD203B41FA5}">
                      <a16:colId xmlns:a16="http://schemas.microsoft.com/office/drawing/2014/main" val="1870090620"/>
                    </a:ext>
                  </a:extLst>
                </a:gridCol>
              </a:tblGrid>
              <a:tr h="649696">
                <a:tc>
                  <a:txBody>
                    <a:bodyPr/>
                    <a:lstStyle/>
                    <a:p>
                      <a:r>
                        <a:rPr lang="en-US">
                          <a:latin typeface="Arial" panose="020B0604020202020204" pitchFamily="34" charset="0"/>
                          <a:cs typeface="Arial" panose="020B0604020202020204" pitchFamily="34" charset="0"/>
                        </a:rPr>
                        <a:t>Activities</a:t>
                      </a:r>
                    </a:p>
                  </a:txBody>
                  <a:tcPr/>
                </a:tc>
                <a:tc>
                  <a:txBody>
                    <a:bodyPr/>
                    <a:lstStyle/>
                    <a:p>
                      <a:r>
                        <a:rPr lang="en-US">
                          <a:latin typeface="Arial" panose="020B0604020202020204" pitchFamily="34" charset="0"/>
                          <a:cs typeface="Arial" panose="020B0604020202020204" pitchFamily="34" charset="0"/>
                        </a:rPr>
                        <a:t>Competencies</a:t>
                      </a:r>
                    </a:p>
                  </a:txBody>
                  <a:tcPr/>
                </a:tc>
                <a:tc>
                  <a:txBody>
                    <a:bodyPr/>
                    <a:lstStyle/>
                    <a:p>
                      <a:r>
                        <a:rPr lang="en-US">
                          <a:latin typeface="Arial" panose="020B0604020202020204" pitchFamily="34" charset="0"/>
                          <a:cs typeface="Arial" panose="020B0604020202020204" pitchFamily="34" charset="0"/>
                        </a:rPr>
                        <a:t>Competitive Advantage</a:t>
                      </a:r>
                    </a:p>
                  </a:txBody>
                  <a:tcPr/>
                </a:tc>
                <a:extLst>
                  <a:ext uri="{0D108BD9-81ED-4DB2-BD59-A6C34878D82A}">
                    <a16:rowId xmlns:a16="http://schemas.microsoft.com/office/drawing/2014/main" val="140094436"/>
                  </a:ext>
                </a:extLst>
              </a:tr>
              <a:tr h="1552310">
                <a:tc>
                  <a:txBody>
                    <a:bodyPr/>
                    <a:lstStyle/>
                    <a:p>
                      <a:r>
                        <a:rPr lang="en-US">
                          <a:latin typeface="Arial" panose="020B0604020202020204" pitchFamily="34" charset="0"/>
                          <a:cs typeface="Arial" panose="020B0604020202020204" pitchFamily="34" charset="0"/>
                        </a:rPr>
                        <a:t>Service</a:t>
                      </a:r>
                    </a:p>
                  </a:txBody>
                  <a:tcPr anchor="ctr"/>
                </a:tc>
                <a:tc>
                  <a:txBody>
                    <a:bodyPr/>
                    <a:lstStyle/>
                    <a:p>
                      <a:pPr marL="285750" indent="-285750" algn="l" defTabSz="457200" rtl="0" eaLnBrk="1" latinLnBrk="0" hangingPunct="1">
                        <a:buFont typeface="Arial" panose="020B0604020202020204" pitchFamily="34" charset="0"/>
                        <a:buChar char="•"/>
                      </a:pPr>
                      <a:r>
                        <a:rPr lang="en-GB" altLang="zh-CN" sz="1600" kern="1200">
                          <a:solidFill>
                            <a:schemeClr val="dk1"/>
                          </a:solidFill>
                          <a:latin typeface="Arial" panose="020B0604020202020204" pitchFamily="34" charset="0"/>
                          <a:ea typeface="+mn-ea"/>
                          <a:cs typeface="Arial" panose="020B0604020202020204" pitchFamily="34" charset="0"/>
                        </a:rPr>
                        <a:t>Customer-oriented service and special discounts on other Disney products</a:t>
                      </a:r>
                    </a:p>
                    <a:p>
                      <a:pPr marL="285750" indent="-285750" algn="l" defTabSz="457200" rtl="0" eaLnBrk="1" latinLnBrk="0" hangingPunct="1">
                        <a:buFont typeface="Arial" panose="020B0604020202020204" pitchFamily="34" charset="0"/>
                        <a:buChar char="•"/>
                      </a:pPr>
                      <a:r>
                        <a:rPr lang="en-GB" sz="1600" kern="1200">
                          <a:solidFill>
                            <a:schemeClr val="dk1"/>
                          </a:solidFill>
                          <a:latin typeface="Arial" panose="020B0604020202020204" pitchFamily="34" charset="0"/>
                          <a:ea typeface="+mn-ea"/>
                          <a:cs typeface="Arial" panose="020B0604020202020204" pitchFamily="34" charset="0"/>
                        </a:rPr>
                        <a:t>Well-functioning platform with high-quality outputs</a:t>
                      </a:r>
                      <a:endParaRPr lang="en-US" sz="1600" kern="1200">
                        <a:solidFill>
                          <a:schemeClr val="dk1"/>
                        </a:solidFill>
                        <a:latin typeface="Arial" panose="020B0604020202020204" pitchFamily="34" charset="0"/>
                        <a:ea typeface="+mn-ea"/>
                        <a:cs typeface="Arial" panose="020B0604020202020204" pitchFamily="34" charset="0"/>
                      </a:endParaRPr>
                    </a:p>
                  </a:txBody>
                  <a:tcPr/>
                </a:tc>
                <a:tc>
                  <a:txBody>
                    <a:bodyPr/>
                    <a:lstStyle/>
                    <a:p>
                      <a:pPr marL="285750" indent="-285750" algn="l" defTabSz="457200" rtl="0" eaLnBrk="1" latinLnBrk="0" hangingPunct="1">
                        <a:buFont typeface="Arial" panose="020B0604020202020204" pitchFamily="34" charset="0"/>
                        <a:buChar char="•"/>
                      </a:pPr>
                      <a:r>
                        <a:rPr lang="en-GB" sz="1600" kern="1200">
                          <a:solidFill>
                            <a:schemeClr val="dk1"/>
                          </a:solidFill>
                          <a:latin typeface="Arial" panose="020B0604020202020204" pitchFamily="34" charset="0"/>
                          <a:ea typeface="+mn-ea"/>
                          <a:cs typeface="Arial" panose="020B0604020202020204" pitchFamily="34" charset="0"/>
                        </a:rPr>
                        <a:t>Higher customer satisfaction</a:t>
                      </a:r>
                    </a:p>
                    <a:p>
                      <a:pPr marL="285750" indent="-285750" algn="l" defTabSz="457200" rtl="0" eaLnBrk="1" latinLnBrk="0" hangingPunct="1">
                        <a:buFont typeface="Arial" panose="020B0604020202020204" pitchFamily="34" charset="0"/>
                        <a:buChar char="•"/>
                      </a:pPr>
                      <a:r>
                        <a:rPr lang="en-GB" sz="1600" kern="1200">
                          <a:solidFill>
                            <a:schemeClr val="dk1"/>
                          </a:solidFill>
                          <a:latin typeface="Arial" panose="020B0604020202020204" pitchFamily="34" charset="0"/>
                          <a:ea typeface="+mn-ea"/>
                          <a:cs typeface="Arial" panose="020B0604020202020204" pitchFamily="34" charset="0"/>
                        </a:rPr>
                        <a:t>Higher customer loyalty</a:t>
                      </a:r>
                    </a:p>
                    <a:p>
                      <a:endParaRPr lang="en-US">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34209660"/>
                  </a:ext>
                </a:extLst>
              </a:tr>
              <a:tr h="1552310">
                <a:tc>
                  <a:txBody>
                    <a:bodyPr/>
                    <a:lstStyle/>
                    <a:p>
                      <a:r>
                        <a:rPr lang="en-US">
                          <a:latin typeface="Arial" panose="020B0604020202020204" pitchFamily="34" charset="0"/>
                          <a:cs typeface="Arial" panose="020B0604020202020204" pitchFamily="34" charset="0"/>
                        </a:rPr>
                        <a:t>Technology Development</a:t>
                      </a:r>
                    </a:p>
                  </a:txBody>
                  <a:tcPr anchor="ctr"/>
                </a:tc>
                <a:tc>
                  <a:txBody>
                    <a:bodyPr/>
                    <a:lstStyle/>
                    <a:p>
                      <a:pPr marL="285750" indent="-285750" algn="l" defTabSz="457200" rtl="0" eaLnBrk="1" latinLnBrk="0" hangingPunct="1">
                        <a:buFont typeface="Arial" panose="020B0604020202020204" pitchFamily="34" charset="0"/>
                        <a:buChar char="•"/>
                      </a:pPr>
                      <a:r>
                        <a:rPr lang="en-US" altLang="zh-CN" sz="1600" kern="1200">
                          <a:solidFill>
                            <a:schemeClr val="dk1"/>
                          </a:solidFill>
                          <a:latin typeface="Arial" panose="020B0604020202020204" pitchFamily="34" charset="0"/>
                          <a:ea typeface="+mn-ea"/>
                          <a:cs typeface="Arial" panose="020B0604020202020204" pitchFamily="34" charset="0"/>
                        </a:rPr>
                        <a:t>Innovative </a:t>
                      </a:r>
                      <a:r>
                        <a:rPr lang="en-US" altLang="zh-CN" sz="1600" kern="1200" err="1">
                          <a:solidFill>
                            <a:schemeClr val="dk1"/>
                          </a:solidFill>
                          <a:latin typeface="Arial" panose="020B0604020202020204" pitchFamily="34" charset="0"/>
                          <a:ea typeface="+mn-ea"/>
                          <a:cs typeface="Arial" panose="020B0604020202020204" pitchFamily="34" charset="0"/>
                        </a:rPr>
                        <a:t>BAMtech</a:t>
                      </a:r>
                      <a:endParaRPr lang="en-US" sz="1600" kern="1200">
                        <a:solidFill>
                          <a:schemeClr val="dk1"/>
                        </a:solidFill>
                        <a:latin typeface="Arial" panose="020B0604020202020204" pitchFamily="34" charset="0"/>
                        <a:ea typeface="+mn-ea"/>
                        <a:cs typeface="Arial" panose="020B0604020202020204" pitchFamily="34" charset="0"/>
                      </a:endParaRPr>
                    </a:p>
                  </a:txBody>
                  <a:tcPr/>
                </a:tc>
                <a:tc>
                  <a:txBody>
                    <a:bodyPr/>
                    <a:lstStyle/>
                    <a:p>
                      <a:pPr marL="285750" indent="-285750" algn="l" defTabSz="457200" rtl="0" eaLnBrk="1" latinLnBrk="0" hangingPunct="1">
                        <a:buFont typeface="Arial" panose="020B0604020202020204" pitchFamily="34" charset="0"/>
                        <a:buChar char="•"/>
                      </a:pPr>
                      <a:r>
                        <a:rPr lang="en-GB" altLang="zh-CN" sz="1600" kern="1200">
                          <a:solidFill>
                            <a:schemeClr val="dk1"/>
                          </a:solidFill>
                          <a:latin typeface="Arial" panose="020B0604020202020204" pitchFamily="34" charset="0"/>
                          <a:ea typeface="+mn-ea"/>
                          <a:cs typeface="Arial" panose="020B0604020202020204" pitchFamily="34" charset="0"/>
                        </a:rPr>
                        <a:t>Ensuring a seamless user experience</a:t>
                      </a:r>
                      <a:endParaRPr lang="en-US" sz="1600" kern="1200">
                        <a:solidFill>
                          <a:schemeClr val="dk1"/>
                        </a:solidFill>
                        <a:latin typeface="Arial" panose="020B0604020202020204" pitchFamily="34" charset="0"/>
                        <a:ea typeface="+mn-ea"/>
                        <a:cs typeface="Arial" panose="020B0604020202020204" pitchFamily="34" charset="0"/>
                      </a:endParaRPr>
                    </a:p>
                  </a:txBody>
                  <a:tcPr/>
                </a:tc>
                <a:extLst>
                  <a:ext uri="{0D108BD9-81ED-4DB2-BD59-A6C34878D82A}">
                    <a16:rowId xmlns:a16="http://schemas.microsoft.com/office/drawing/2014/main" val="2601558676"/>
                  </a:ext>
                </a:extLst>
              </a:tr>
              <a:tr h="1552310">
                <a:tc>
                  <a:txBody>
                    <a:bodyPr/>
                    <a:lstStyle/>
                    <a:p>
                      <a:r>
                        <a:rPr lang="en-US">
                          <a:latin typeface="Arial" panose="020B0604020202020204" pitchFamily="34" charset="0"/>
                          <a:cs typeface="Arial" panose="020B0604020202020204" pitchFamily="34" charset="0"/>
                        </a:rPr>
                        <a:t>Infrastructure / Administration</a:t>
                      </a:r>
                    </a:p>
                  </a:txBody>
                  <a:tcPr anchor="ctr"/>
                </a:tc>
                <a:tc>
                  <a:txBody>
                    <a:bodyPr/>
                    <a:lstStyle/>
                    <a:p>
                      <a:pPr marL="285750" indent="-285750" algn="l" defTabSz="457200" rtl="0" eaLnBrk="1" latinLnBrk="0" hangingPunct="1">
                        <a:buFont typeface="Arial" panose="020B0604020202020204" pitchFamily="34" charset="0"/>
                        <a:buChar char="•"/>
                      </a:pPr>
                      <a:r>
                        <a:rPr lang="en-GB" sz="1600" kern="1200">
                          <a:solidFill>
                            <a:schemeClr val="dk1"/>
                          </a:solidFill>
                          <a:latin typeface="Arial" panose="020B0604020202020204" pitchFamily="34" charset="0"/>
                          <a:ea typeface="+mn-ea"/>
                          <a:cs typeface="Arial" panose="020B0604020202020204" pitchFamily="34" charset="0"/>
                        </a:rPr>
                        <a:t>In-house resources and competent staff</a:t>
                      </a:r>
                      <a:endParaRPr lang="en-US" sz="1600" kern="1200">
                        <a:solidFill>
                          <a:schemeClr val="dk1"/>
                        </a:solidFill>
                        <a:latin typeface="Arial" panose="020B0604020202020204" pitchFamily="34" charset="0"/>
                        <a:ea typeface="+mn-ea"/>
                        <a:cs typeface="Arial" panose="020B0604020202020204" pitchFamily="34" charset="0"/>
                      </a:endParaRPr>
                    </a:p>
                  </a:txBody>
                  <a:tcPr/>
                </a:tc>
                <a:tc>
                  <a:txBody>
                    <a:bodyPr/>
                    <a:lstStyle/>
                    <a:p>
                      <a:pPr marL="285750" indent="-285750" algn="l" defTabSz="457200" rtl="0" eaLnBrk="1" latinLnBrk="0" hangingPunct="1">
                        <a:buFont typeface="Arial" panose="020B0604020202020204" pitchFamily="34" charset="0"/>
                        <a:buChar char="•"/>
                      </a:pPr>
                      <a:r>
                        <a:rPr lang="en-GB" altLang="zh-CN" sz="1600" kern="1200">
                          <a:solidFill>
                            <a:schemeClr val="dk1"/>
                          </a:solidFill>
                          <a:latin typeface="Arial" panose="020B0604020202020204" pitchFamily="34" charset="0"/>
                          <a:ea typeface="+mn-ea"/>
                          <a:cs typeface="Arial" panose="020B0604020202020204" pitchFamily="34" charset="0"/>
                        </a:rPr>
                        <a:t>Cost synergies within Disney's streaming ecosystem thanks to the integration of Hulu and ESPN+</a:t>
                      </a:r>
                      <a:endParaRPr lang="en-US" sz="1600" kern="1200">
                        <a:solidFill>
                          <a:schemeClr val="dk1"/>
                        </a:solidFill>
                        <a:latin typeface="Arial" panose="020B0604020202020204" pitchFamily="34" charset="0"/>
                        <a:ea typeface="+mn-ea"/>
                        <a:cs typeface="Arial" panose="020B0604020202020204" pitchFamily="34" charset="0"/>
                      </a:endParaRPr>
                    </a:p>
                  </a:txBody>
                  <a:tcPr/>
                </a:tc>
                <a:extLst>
                  <a:ext uri="{0D108BD9-81ED-4DB2-BD59-A6C34878D82A}">
                    <a16:rowId xmlns:a16="http://schemas.microsoft.com/office/drawing/2014/main" val="3904270015"/>
                  </a:ext>
                </a:extLst>
              </a:tr>
            </a:tbl>
          </a:graphicData>
        </a:graphic>
      </p:graphicFrame>
      <p:sp>
        <p:nvSpPr>
          <p:cNvPr id="7" name="TextBox 6">
            <a:extLst>
              <a:ext uri="{FF2B5EF4-FFF2-40B4-BE49-F238E27FC236}">
                <a16:creationId xmlns:a16="http://schemas.microsoft.com/office/drawing/2014/main" id="{8069D8E0-7458-27E7-02FE-2204AABAE208}"/>
              </a:ext>
            </a:extLst>
          </p:cNvPr>
          <p:cNvSpPr txBox="1"/>
          <p:nvPr/>
        </p:nvSpPr>
        <p:spPr>
          <a:xfrm>
            <a:off x="446533" y="517835"/>
            <a:ext cx="11298933" cy="523220"/>
          </a:xfrm>
          <a:prstGeom prst="rect">
            <a:avLst/>
          </a:prstGeom>
          <a:noFill/>
        </p:spPr>
        <p:txBody>
          <a:bodyPr wrap="square">
            <a:spAutoFit/>
          </a:bodyPr>
          <a:lstStyle/>
          <a:p>
            <a:pPr algn="ctr"/>
            <a:r>
              <a:rPr lang="en-US" sz="2800" b="1" dirty="0">
                <a:latin typeface="Arial" panose="020B0604020202020204" pitchFamily="34" charset="0"/>
                <a:cs typeface="Arial" panose="020B0604020202020204" pitchFamily="34" charset="0"/>
              </a:rPr>
              <a:t>Disney+</a:t>
            </a:r>
          </a:p>
        </p:txBody>
      </p:sp>
    </p:spTree>
    <p:extLst>
      <p:ext uri="{BB962C8B-B14F-4D97-AF65-F5344CB8AC3E}">
        <p14:creationId xmlns:p14="http://schemas.microsoft.com/office/powerpoint/2010/main" val="7634173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B6FAF15-E248-4BB4-F347-470A83B14B76}"/>
              </a:ext>
            </a:extLst>
          </p:cNvPr>
          <p:cNvSpPr>
            <a:spLocks noGrp="1"/>
          </p:cNvSpPr>
          <p:nvPr>
            <p:ph type="sldNum" sz="quarter" idx="12"/>
          </p:nvPr>
        </p:nvSpPr>
        <p:spPr/>
        <p:txBody>
          <a:bodyPr>
            <a:normAutofit/>
          </a:bodyPr>
          <a:lstStyle/>
          <a:p>
            <a:pPr>
              <a:spcAft>
                <a:spcPts val="600"/>
              </a:spcAft>
            </a:pPr>
            <a:fld id="{2CB9EC67-D49B-4D18-9535-E4EC1DF76AC3}" type="slidenum">
              <a:rPr lang="en-US">
                <a:solidFill>
                  <a:srgbClr val="FFFFFF"/>
                </a:solidFill>
              </a:rPr>
              <a:pPr>
                <a:spcAft>
                  <a:spcPts val="600"/>
                </a:spcAft>
              </a:pPr>
              <a:t>26</a:t>
            </a:fld>
            <a:endParaRPr lang="en-US">
              <a:solidFill>
                <a:srgbClr val="FFFFFF"/>
              </a:solidFill>
            </a:endParaRPr>
          </a:p>
        </p:txBody>
      </p:sp>
      <p:graphicFrame>
        <p:nvGraphicFramePr>
          <p:cNvPr id="5" name="Table 4">
            <a:extLst>
              <a:ext uri="{FF2B5EF4-FFF2-40B4-BE49-F238E27FC236}">
                <a16:creationId xmlns:a16="http://schemas.microsoft.com/office/drawing/2014/main" id="{CB0E9BBF-982E-7970-A082-C889F9CF2025}"/>
              </a:ext>
            </a:extLst>
          </p:cNvPr>
          <p:cNvGraphicFramePr>
            <a:graphicFrameLocks noGrp="1"/>
          </p:cNvGraphicFramePr>
          <p:nvPr>
            <p:extLst>
              <p:ext uri="{D42A27DB-BD31-4B8C-83A1-F6EECF244321}">
                <p14:modId xmlns:p14="http://schemas.microsoft.com/office/powerpoint/2010/main" val="1330801138"/>
              </p:ext>
            </p:extLst>
          </p:nvPr>
        </p:nvGraphicFramePr>
        <p:xfrm>
          <a:off x="446534" y="1084101"/>
          <a:ext cx="11298933" cy="5475463"/>
        </p:xfrm>
        <a:graphic>
          <a:graphicData uri="http://schemas.openxmlformats.org/drawingml/2006/table">
            <a:tbl>
              <a:tblPr firstRow="1" bandRow="1">
                <a:tableStyleId>{F5AB1C69-6EDB-4FF4-983F-18BD219EF322}</a:tableStyleId>
              </a:tblPr>
              <a:tblGrid>
                <a:gridCol w="3766311">
                  <a:extLst>
                    <a:ext uri="{9D8B030D-6E8A-4147-A177-3AD203B41FA5}">
                      <a16:colId xmlns:a16="http://schemas.microsoft.com/office/drawing/2014/main" val="557210341"/>
                    </a:ext>
                  </a:extLst>
                </a:gridCol>
                <a:gridCol w="3766311">
                  <a:extLst>
                    <a:ext uri="{9D8B030D-6E8A-4147-A177-3AD203B41FA5}">
                      <a16:colId xmlns:a16="http://schemas.microsoft.com/office/drawing/2014/main" val="2556282428"/>
                    </a:ext>
                  </a:extLst>
                </a:gridCol>
                <a:gridCol w="3766311">
                  <a:extLst>
                    <a:ext uri="{9D8B030D-6E8A-4147-A177-3AD203B41FA5}">
                      <a16:colId xmlns:a16="http://schemas.microsoft.com/office/drawing/2014/main" val="1870090620"/>
                    </a:ext>
                  </a:extLst>
                </a:gridCol>
              </a:tblGrid>
              <a:tr h="568183">
                <a:tc>
                  <a:txBody>
                    <a:bodyPr/>
                    <a:lstStyle/>
                    <a:p>
                      <a:r>
                        <a:rPr lang="en-US">
                          <a:latin typeface="Arial" panose="020B0604020202020204" pitchFamily="34" charset="0"/>
                          <a:cs typeface="Arial" panose="020B0604020202020204" pitchFamily="34" charset="0"/>
                        </a:rPr>
                        <a:t>Activities</a:t>
                      </a:r>
                    </a:p>
                  </a:txBody>
                  <a:tcPr/>
                </a:tc>
                <a:tc>
                  <a:txBody>
                    <a:bodyPr/>
                    <a:lstStyle/>
                    <a:p>
                      <a:r>
                        <a:rPr lang="en-US">
                          <a:latin typeface="Arial" panose="020B0604020202020204" pitchFamily="34" charset="0"/>
                          <a:cs typeface="Arial" panose="020B0604020202020204" pitchFamily="34" charset="0"/>
                        </a:rPr>
                        <a:t>Competencies</a:t>
                      </a:r>
                    </a:p>
                  </a:txBody>
                  <a:tcPr/>
                </a:tc>
                <a:tc>
                  <a:txBody>
                    <a:bodyPr/>
                    <a:lstStyle/>
                    <a:p>
                      <a:r>
                        <a:rPr lang="en-US">
                          <a:latin typeface="Arial" panose="020B0604020202020204" pitchFamily="34" charset="0"/>
                          <a:cs typeface="Arial" panose="020B0604020202020204" pitchFamily="34" charset="0"/>
                        </a:rPr>
                        <a:t>Competitive Advantage</a:t>
                      </a:r>
                    </a:p>
                  </a:txBody>
                  <a:tcPr/>
                </a:tc>
                <a:extLst>
                  <a:ext uri="{0D108BD9-81ED-4DB2-BD59-A6C34878D82A}">
                    <a16:rowId xmlns:a16="http://schemas.microsoft.com/office/drawing/2014/main" val="140094436"/>
                  </a:ext>
                </a:extLst>
              </a:tr>
              <a:tr h="1357552">
                <a:tc>
                  <a:txBody>
                    <a:bodyPr/>
                    <a:lstStyle/>
                    <a:p>
                      <a:r>
                        <a:rPr lang="en-US" sz="1600">
                          <a:latin typeface="Arial" panose="020B0604020202020204" pitchFamily="34" charset="0"/>
                          <a:cs typeface="Arial" panose="020B0604020202020204" pitchFamily="34" charset="0"/>
                        </a:rPr>
                        <a:t>Marketing &amp; Sales</a:t>
                      </a:r>
                    </a:p>
                  </a:txBody>
                  <a:tcPr anchor="ctr"/>
                </a:tc>
                <a:tc>
                  <a:txBody>
                    <a:bodyPr/>
                    <a:lstStyle/>
                    <a:p>
                      <a:pPr marL="285750" indent="-285750">
                        <a:buFont typeface="Arial" panose="020B0604020202020204" pitchFamily="34" charset="0"/>
                        <a:buChar char="•"/>
                      </a:pPr>
                      <a:r>
                        <a:rPr lang="en-US" sz="1600">
                          <a:latin typeface="Arial" panose="020B0604020202020204" pitchFamily="34" charset="0"/>
                          <a:cs typeface="Arial" panose="020B0604020202020204" pitchFamily="34" charset="0"/>
                        </a:rPr>
                        <a:t>Leveraging word of mouth</a:t>
                      </a:r>
                    </a:p>
                    <a:p>
                      <a:pPr marL="285750" indent="-285750">
                        <a:buFont typeface="Arial" panose="020B0604020202020204" pitchFamily="34" charset="0"/>
                        <a:buChar char="•"/>
                      </a:pPr>
                      <a:r>
                        <a:rPr lang="en-US" sz="1600">
                          <a:latin typeface="Arial" panose="020B0604020202020204" pitchFamily="34" charset="0"/>
                          <a:cs typeface="Arial" panose="020B0604020202020204" pitchFamily="34" charset="0"/>
                        </a:rPr>
                        <a:t>Establishing cinema partnerships</a:t>
                      </a:r>
                    </a:p>
                    <a:p>
                      <a:pPr marL="285750" indent="-285750">
                        <a:buFont typeface="Arial" panose="020B0604020202020204" pitchFamily="34" charset="0"/>
                        <a:buChar char="•"/>
                      </a:pPr>
                      <a:r>
                        <a:rPr lang="en-US" sz="1600">
                          <a:latin typeface="Arial" panose="020B0604020202020204" pitchFamily="34" charset="0"/>
                          <a:cs typeface="Arial" panose="020B0604020202020204" pitchFamily="34" charset="0"/>
                        </a:rPr>
                        <a:t>Capitalizing on free advertising via news outlets</a:t>
                      </a:r>
                    </a:p>
                    <a:p>
                      <a:pPr marL="285750" indent="-285750">
                        <a:buFont typeface="Arial" panose="020B0604020202020204" pitchFamily="34" charset="0"/>
                        <a:buChar char="•"/>
                      </a:pPr>
                      <a:r>
                        <a:rPr lang="en-US" sz="1600">
                          <a:latin typeface="Arial" panose="020B0604020202020204" pitchFamily="34" charset="0"/>
                          <a:cs typeface="Arial" panose="020B0604020202020204" pitchFamily="34" charset="0"/>
                        </a:rPr>
                        <a:t>Hosting visually appealing thumbnails</a:t>
                      </a:r>
                    </a:p>
                  </a:txBody>
                  <a:tcPr/>
                </a:tc>
                <a:tc>
                  <a:txBody>
                    <a:bodyPr/>
                    <a:lstStyle/>
                    <a:p>
                      <a:pPr marL="285750" indent="-285750" algn="l" defTabSz="457200" rtl="0" eaLnBrk="1" latinLnBrk="0" hangingPunct="1">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Cost-Effective Service Promotion</a:t>
                      </a:r>
                    </a:p>
                    <a:p>
                      <a:pPr marL="285750" indent="-285750" algn="l" defTabSz="457200" rtl="0" eaLnBrk="1" latinLnBrk="0" hangingPunct="1">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Loyal and Quality-Oriented Customer Base</a:t>
                      </a:r>
                    </a:p>
                  </a:txBody>
                  <a:tcPr/>
                </a:tc>
                <a:extLst>
                  <a:ext uri="{0D108BD9-81ED-4DB2-BD59-A6C34878D82A}">
                    <a16:rowId xmlns:a16="http://schemas.microsoft.com/office/drawing/2014/main" val="3134209660"/>
                  </a:ext>
                </a:extLst>
              </a:tr>
              <a:tr h="1418454">
                <a:tc>
                  <a:txBody>
                    <a:bodyPr/>
                    <a:lstStyle/>
                    <a:p>
                      <a:r>
                        <a:rPr lang="en-US" sz="1600">
                          <a:latin typeface="Arial" panose="020B0604020202020204" pitchFamily="34" charset="0"/>
                          <a:cs typeface="Arial" panose="020B0604020202020204" pitchFamily="34" charset="0"/>
                        </a:rPr>
                        <a:t>Operations</a:t>
                      </a:r>
                    </a:p>
                  </a:txBody>
                  <a:tcPr anchor="ctr"/>
                </a:tc>
                <a:tc>
                  <a:txBody>
                    <a:bodyPr/>
                    <a:lstStyle/>
                    <a:p>
                      <a:pPr marL="285750" indent="-285750">
                        <a:buFont typeface="Arial" panose="020B0604020202020204" pitchFamily="34" charset="0"/>
                        <a:buChar char="•"/>
                      </a:pPr>
                      <a:r>
                        <a:rPr lang="en-US" sz="1600">
                          <a:latin typeface="Arial" panose="020B0604020202020204" pitchFamily="34" charset="0"/>
                          <a:cs typeface="Arial" panose="020B0604020202020204" pitchFamily="34" charset="0"/>
                        </a:rPr>
                        <a:t>Selective and curated content</a:t>
                      </a:r>
                    </a:p>
                    <a:p>
                      <a:pPr marL="285750" indent="-285750">
                        <a:buFont typeface="Arial" panose="020B0604020202020204" pitchFamily="34" charset="0"/>
                        <a:buChar char="•"/>
                      </a:pPr>
                      <a:r>
                        <a:rPr lang="en-US" sz="1600">
                          <a:latin typeface="Arial" panose="020B0604020202020204" pitchFamily="34" charset="0"/>
                          <a:cs typeface="Arial" panose="020B0604020202020204" pitchFamily="34" charset="0"/>
                        </a:rPr>
                        <a:t>Comprehensive internal database of specific movie attributes</a:t>
                      </a:r>
                    </a:p>
                    <a:p>
                      <a:pPr marL="285750" indent="-285750">
                        <a:buFont typeface="Arial" panose="020B0604020202020204" pitchFamily="34" charset="0"/>
                        <a:buChar char="•"/>
                      </a:pPr>
                      <a:r>
                        <a:rPr lang="en-US" sz="1600">
                          <a:latin typeface="Arial" panose="020B0604020202020204" pitchFamily="34" charset="0"/>
                          <a:cs typeface="Arial" panose="020B0604020202020204" pitchFamily="34" charset="0"/>
                        </a:rPr>
                        <a:t>In-house development of core systems with task automation</a:t>
                      </a:r>
                    </a:p>
                  </a:txBody>
                  <a:tcPr/>
                </a:tc>
                <a:tc>
                  <a:txBody>
                    <a:bodyPr/>
                    <a:lstStyle/>
                    <a:p>
                      <a:pPr marL="285750" indent="-285750" algn="l" defTabSz="457200" rtl="0" eaLnBrk="1" latinLnBrk="0" hangingPunct="1">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Data Ownership for Targeted Film Promotion</a:t>
                      </a:r>
                    </a:p>
                    <a:p>
                      <a:pPr marL="285750" indent="-285750" algn="l" defTabSz="457200" rtl="0" eaLnBrk="1" latinLnBrk="0" hangingPunct="1">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Established Reputation</a:t>
                      </a:r>
                    </a:p>
                    <a:p>
                      <a:pPr marL="285750" indent="-285750" algn="l" defTabSz="457200" rtl="0" eaLnBrk="1" latinLnBrk="0" hangingPunct="1">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Diverse Genre and Quality Associations</a:t>
                      </a:r>
                    </a:p>
                    <a:p>
                      <a:pPr marL="285750" indent="-285750" algn="l" defTabSz="457200" rtl="0" eaLnBrk="1" latinLnBrk="0" hangingPunct="1">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Resource Optimization via Technological Applications</a:t>
                      </a:r>
                    </a:p>
                  </a:txBody>
                  <a:tcPr/>
                </a:tc>
                <a:extLst>
                  <a:ext uri="{0D108BD9-81ED-4DB2-BD59-A6C34878D82A}">
                    <a16:rowId xmlns:a16="http://schemas.microsoft.com/office/drawing/2014/main" val="2601558676"/>
                  </a:ext>
                </a:extLst>
              </a:tr>
              <a:tr h="1357552">
                <a:tc>
                  <a:txBody>
                    <a:bodyPr/>
                    <a:lstStyle/>
                    <a:p>
                      <a:r>
                        <a:rPr lang="en-US" sz="1600">
                          <a:latin typeface="Arial" panose="020B0604020202020204" pitchFamily="34" charset="0"/>
                          <a:cs typeface="Arial" panose="020B0604020202020204" pitchFamily="34" charset="0"/>
                        </a:rPr>
                        <a:t>Logistics / Procurement</a:t>
                      </a:r>
                    </a:p>
                  </a:txBody>
                  <a:tcPr anchor="ctr"/>
                </a:tc>
                <a:tc>
                  <a:txBody>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Securing exclusive distribution contracts for film selection</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Cultivating strategic relationships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Mitigating seasonal fluctuation through their SVOD platform</a:t>
                      </a:r>
                    </a:p>
                  </a:txBody>
                  <a:tcPr/>
                </a:tc>
                <a:tc>
                  <a:txBody>
                    <a:bodyPr/>
                    <a:lstStyle/>
                    <a:p>
                      <a:pPr marL="285750" indent="-285750" algn="l" defTabSz="457200" rtl="0" eaLnBrk="1" latinLnBrk="0" hangingPunct="1">
                        <a:buFont typeface="Arial" panose="020B0604020202020204" pitchFamily="34" charset="0"/>
                        <a:buChar char="•"/>
                      </a:pPr>
                      <a:r>
                        <a:rPr lang="en-US" sz="1600" kern="1200" dirty="0">
                          <a:solidFill>
                            <a:schemeClr val="dk1"/>
                          </a:solidFill>
                          <a:latin typeface="Arial" panose="020B0604020202020204" pitchFamily="34" charset="0"/>
                          <a:ea typeface="+mn-ea"/>
                          <a:cs typeface="Arial" panose="020B0604020202020204" pitchFamily="34" charset="0"/>
                        </a:rPr>
                        <a:t>Competitive Pricing through Film Bundles</a:t>
                      </a:r>
                    </a:p>
                    <a:p>
                      <a:pPr marL="285750" indent="-285750" algn="l" defTabSz="457200" rtl="0" eaLnBrk="1" latinLnBrk="0" hangingPunct="1">
                        <a:buFont typeface="Arial" panose="020B0604020202020204" pitchFamily="34" charset="0"/>
                        <a:buChar char="•"/>
                      </a:pPr>
                      <a:r>
                        <a:rPr lang="en-US" sz="1600" kern="1200" dirty="0">
                          <a:solidFill>
                            <a:schemeClr val="dk1"/>
                          </a:solidFill>
                          <a:latin typeface="Arial" panose="020B0604020202020204" pitchFamily="34" charset="0"/>
                          <a:ea typeface="+mn-ea"/>
                          <a:cs typeface="Arial" panose="020B0604020202020204" pitchFamily="34" charset="0"/>
                        </a:rPr>
                        <a:t>Expedited Film Delivery through TVOD Strategy</a:t>
                      </a:r>
                    </a:p>
                    <a:p>
                      <a:pPr marL="285750" indent="-285750" algn="l" defTabSz="457200" rtl="0" eaLnBrk="1" latinLnBrk="0" hangingPunct="1">
                        <a:buFont typeface="Arial" panose="020B0604020202020204" pitchFamily="34" charset="0"/>
                        <a:buChar char="•"/>
                      </a:pPr>
                      <a:r>
                        <a:rPr lang="en-US" sz="1600" kern="1200" dirty="0">
                          <a:solidFill>
                            <a:schemeClr val="dk1"/>
                          </a:solidFill>
                          <a:latin typeface="Arial" panose="020B0604020202020204" pitchFamily="34" charset="0"/>
                          <a:ea typeface="+mn-ea"/>
                          <a:cs typeface="Arial" panose="020B0604020202020204" pitchFamily="34" charset="0"/>
                        </a:rPr>
                        <a:t>Year-Round Profitability in Low-Demand Seasons via TVOD Model</a:t>
                      </a:r>
                    </a:p>
                  </a:txBody>
                  <a:tcPr/>
                </a:tc>
                <a:extLst>
                  <a:ext uri="{0D108BD9-81ED-4DB2-BD59-A6C34878D82A}">
                    <a16:rowId xmlns:a16="http://schemas.microsoft.com/office/drawing/2014/main" val="3904270015"/>
                  </a:ext>
                </a:extLst>
              </a:tr>
            </a:tbl>
          </a:graphicData>
        </a:graphic>
      </p:graphicFrame>
      <p:sp>
        <p:nvSpPr>
          <p:cNvPr id="7" name="TextBox 6">
            <a:extLst>
              <a:ext uri="{FF2B5EF4-FFF2-40B4-BE49-F238E27FC236}">
                <a16:creationId xmlns:a16="http://schemas.microsoft.com/office/drawing/2014/main" id="{8069D8E0-7458-27E7-02FE-2204AABAE208}"/>
              </a:ext>
            </a:extLst>
          </p:cNvPr>
          <p:cNvSpPr txBox="1"/>
          <p:nvPr/>
        </p:nvSpPr>
        <p:spPr>
          <a:xfrm>
            <a:off x="446533" y="506261"/>
            <a:ext cx="11298933" cy="523220"/>
          </a:xfrm>
          <a:prstGeom prst="rect">
            <a:avLst/>
          </a:prstGeom>
          <a:noFill/>
        </p:spPr>
        <p:txBody>
          <a:bodyPr wrap="square">
            <a:spAutoFit/>
          </a:bodyPr>
          <a:lstStyle/>
          <a:p>
            <a:pPr algn="ctr"/>
            <a:r>
              <a:rPr lang="en-US" sz="2800" b="1" dirty="0" err="1">
                <a:latin typeface="Arial" panose="020B0604020202020204" pitchFamily="34" charset="0"/>
                <a:cs typeface="Arial" panose="020B0604020202020204" pitchFamily="34" charset="0"/>
              </a:rPr>
              <a:t>Cinefile</a:t>
            </a:r>
            <a:endParaRPr lang="en-US" sz="2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99567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B6FAF15-E248-4BB4-F347-470A83B14B76}"/>
              </a:ext>
            </a:extLst>
          </p:cNvPr>
          <p:cNvSpPr>
            <a:spLocks noGrp="1"/>
          </p:cNvSpPr>
          <p:nvPr>
            <p:ph type="sldNum" sz="quarter" idx="12"/>
          </p:nvPr>
        </p:nvSpPr>
        <p:spPr/>
        <p:txBody>
          <a:bodyPr>
            <a:normAutofit/>
          </a:bodyPr>
          <a:lstStyle/>
          <a:p>
            <a:pPr>
              <a:spcAft>
                <a:spcPts val="600"/>
              </a:spcAft>
            </a:pPr>
            <a:fld id="{2CB9EC67-D49B-4D18-9535-E4EC1DF76AC3}" type="slidenum">
              <a:rPr lang="en-US">
                <a:solidFill>
                  <a:srgbClr val="FFFFFF"/>
                </a:solidFill>
              </a:rPr>
              <a:pPr>
                <a:spcAft>
                  <a:spcPts val="600"/>
                </a:spcAft>
              </a:pPr>
              <a:t>27</a:t>
            </a:fld>
            <a:endParaRPr lang="en-US">
              <a:solidFill>
                <a:srgbClr val="FFFFFF"/>
              </a:solidFill>
            </a:endParaRPr>
          </a:p>
        </p:txBody>
      </p:sp>
      <p:graphicFrame>
        <p:nvGraphicFramePr>
          <p:cNvPr id="5" name="Table 4">
            <a:extLst>
              <a:ext uri="{FF2B5EF4-FFF2-40B4-BE49-F238E27FC236}">
                <a16:creationId xmlns:a16="http://schemas.microsoft.com/office/drawing/2014/main" id="{CB0E9BBF-982E-7970-A082-C889F9CF2025}"/>
              </a:ext>
            </a:extLst>
          </p:cNvPr>
          <p:cNvGraphicFramePr>
            <a:graphicFrameLocks noGrp="1"/>
          </p:cNvGraphicFramePr>
          <p:nvPr>
            <p:extLst>
              <p:ext uri="{D42A27DB-BD31-4B8C-83A1-F6EECF244321}">
                <p14:modId xmlns:p14="http://schemas.microsoft.com/office/powerpoint/2010/main" val="1220374202"/>
              </p:ext>
            </p:extLst>
          </p:nvPr>
        </p:nvGraphicFramePr>
        <p:xfrm>
          <a:off x="446534" y="1084101"/>
          <a:ext cx="11298933" cy="5306627"/>
        </p:xfrm>
        <a:graphic>
          <a:graphicData uri="http://schemas.openxmlformats.org/drawingml/2006/table">
            <a:tbl>
              <a:tblPr firstRow="1" bandRow="1">
                <a:tableStyleId>{F5AB1C69-6EDB-4FF4-983F-18BD219EF322}</a:tableStyleId>
              </a:tblPr>
              <a:tblGrid>
                <a:gridCol w="3766311">
                  <a:extLst>
                    <a:ext uri="{9D8B030D-6E8A-4147-A177-3AD203B41FA5}">
                      <a16:colId xmlns:a16="http://schemas.microsoft.com/office/drawing/2014/main" val="557210341"/>
                    </a:ext>
                  </a:extLst>
                </a:gridCol>
                <a:gridCol w="3766311">
                  <a:extLst>
                    <a:ext uri="{9D8B030D-6E8A-4147-A177-3AD203B41FA5}">
                      <a16:colId xmlns:a16="http://schemas.microsoft.com/office/drawing/2014/main" val="2556282428"/>
                    </a:ext>
                  </a:extLst>
                </a:gridCol>
                <a:gridCol w="3766311">
                  <a:extLst>
                    <a:ext uri="{9D8B030D-6E8A-4147-A177-3AD203B41FA5}">
                      <a16:colId xmlns:a16="http://schemas.microsoft.com/office/drawing/2014/main" val="1870090620"/>
                    </a:ext>
                  </a:extLst>
                </a:gridCol>
              </a:tblGrid>
              <a:tr h="593343">
                <a:tc>
                  <a:txBody>
                    <a:bodyPr/>
                    <a:lstStyle/>
                    <a:p>
                      <a:r>
                        <a:rPr lang="en-US">
                          <a:latin typeface="Arial" panose="020B0604020202020204" pitchFamily="34" charset="0"/>
                          <a:cs typeface="Arial" panose="020B0604020202020204" pitchFamily="34" charset="0"/>
                        </a:rPr>
                        <a:t>Activities</a:t>
                      </a:r>
                    </a:p>
                  </a:txBody>
                  <a:tcPr/>
                </a:tc>
                <a:tc>
                  <a:txBody>
                    <a:bodyPr/>
                    <a:lstStyle/>
                    <a:p>
                      <a:r>
                        <a:rPr lang="en-US">
                          <a:latin typeface="Arial" panose="020B0604020202020204" pitchFamily="34" charset="0"/>
                          <a:cs typeface="Arial" panose="020B0604020202020204" pitchFamily="34" charset="0"/>
                        </a:rPr>
                        <a:t>Competencies</a:t>
                      </a:r>
                    </a:p>
                  </a:txBody>
                  <a:tcPr/>
                </a:tc>
                <a:tc>
                  <a:txBody>
                    <a:bodyPr/>
                    <a:lstStyle/>
                    <a:p>
                      <a:r>
                        <a:rPr lang="en-US">
                          <a:latin typeface="Arial" panose="020B0604020202020204" pitchFamily="34" charset="0"/>
                          <a:cs typeface="Arial" panose="020B0604020202020204" pitchFamily="34" charset="0"/>
                        </a:rPr>
                        <a:t>Competitive Advantage</a:t>
                      </a:r>
                    </a:p>
                  </a:txBody>
                  <a:tcPr/>
                </a:tc>
                <a:extLst>
                  <a:ext uri="{0D108BD9-81ED-4DB2-BD59-A6C34878D82A}">
                    <a16:rowId xmlns:a16="http://schemas.microsoft.com/office/drawing/2014/main" val="140094436"/>
                  </a:ext>
                </a:extLst>
              </a:tr>
              <a:tr h="1877952">
                <a:tc>
                  <a:txBody>
                    <a:bodyPr/>
                    <a:lstStyle/>
                    <a:p>
                      <a:r>
                        <a:rPr lang="en-US" sz="1600">
                          <a:latin typeface="Arial" panose="020B0604020202020204" pitchFamily="34" charset="0"/>
                          <a:cs typeface="Arial" panose="020B0604020202020204" pitchFamily="34" charset="0"/>
                        </a:rPr>
                        <a:t>Service</a:t>
                      </a:r>
                    </a:p>
                  </a:txBody>
                  <a:tcPr anchor="ctr"/>
                </a:tc>
                <a:tc>
                  <a:txBody>
                    <a:bodyPr/>
                    <a:lstStyle/>
                    <a:p>
                      <a:pPr marL="285750" indent="-285750">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Expedited customer reach via a comprehensive Swiss cinema guide</a:t>
                      </a:r>
                    </a:p>
                    <a:p>
                      <a:pPr marL="285750" indent="-285750">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Personalized customer support</a:t>
                      </a:r>
                    </a:p>
                  </a:txBody>
                  <a:tcPr/>
                </a:tc>
                <a:tc>
                  <a:txBody>
                    <a:bodyPr/>
                    <a:lstStyle/>
                    <a:p>
                      <a:pPr marL="285750" indent="-285750">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Provides Seamless Integration of Streaming and Cinematic Experience</a:t>
                      </a:r>
                    </a:p>
                    <a:p>
                      <a:pPr marL="285750" indent="-285750">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CEO Incorporates Direct Customer Feedback</a:t>
                      </a:r>
                    </a:p>
                    <a:p>
                      <a:pPr marL="0" indent="0">
                        <a:buFont typeface="Arial" panose="020B0604020202020204" pitchFamily="34" charset="0"/>
                        <a:buNone/>
                      </a:pPr>
                      <a:endParaRPr lang="en-US" sz="1600" kern="1200">
                        <a:solidFill>
                          <a:srgbClr val="FF0000"/>
                        </a:solidFill>
                        <a:latin typeface="Arial" panose="020B0604020202020204" pitchFamily="34" charset="0"/>
                        <a:ea typeface="+mn-ea"/>
                        <a:cs typeface="Arial" panose="020B0604020202020204" pitchFamily="34" charset="0"/>
                      </a:endParaRPr>
                    </a:p>
                    <a:p>
                      <a:endParaRPr lang="en-US" sz="1600" kern="1200">
                        <a:solidFill>
                          <a:schemeClr val="dk1"/>
                        </a:solidFill>
                        <a:latin typeface="Arial" panose="020B0604020202020204" pitchFamily="34" charset="0"/>
                        <a:ea typeface="+mn-ea"/>
                        <a:cs typeface="Arial" panose="020B0604020202020204" pitchFamily="34" charset="0"/>
                      </a:endParaRPr>
                    </a:p>
                  </a:txBody>
                  <a:tcPr/>
                </a:tc>
                <a:extLst>
                  <a:ext uri="{0D108BD9-81ED-4DB2-BD59-A6C34878D82A}">
                    <a16:rowId xmlns:a16="http://schemas.microsoft.com/office/drawing/2014/main" val="3134209660"/>
                  </a:ext>
                </a:extLst>
              </a:tr>
              <a:tr h="1417666">
                <a:tc>
                  <a:txBody>
                    <a:bodyPr/>
                    <a:lstStyle/>
                    <a:p>
                      <a:r>
                        <a:rPr lang="en-US" sz="1600">
                          <a:latin typeface="Arial" panose="020B0604020202020204" pitchFamily="34" charset="0"/>
                          <a:cs typeface="Arial" panose="020B0604020202020204" pitchFamily="34" charset="0"/>
                        </a:rPr>
                        <a:t>Technology Development</a:t>
                      </a:r>
                    </a:p>
                  </a:txBody>
                  <a:tcPr anchor="ctr"/>
                </a:tc>
                <a:tc>
                  <a:txBody>
                    <a:bodyPr/>
                    <a:lstStyle/>
                    <a:p>
                      <a:pPr marL="285750" indent="-285750">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Maintaining technological capabilities on par with leading industry competitors</a:t>
                      </a:r>
                    </a:p>
                  </a:txBody>
                  <a:tcPr/>
                </a:tc>
                <a:tc>
                  <a:txBody>
                    <a:bodyPr/>
                    <a:lstStyle/>
                    <a:p>
                      <a:pPr marL="285750" indent="-285750">
                        <a:buFont typeface="Arial" panose="020B0604020202020204" pitchFamily="34" charset="0"/>
                        <a:buChar char="•"/>
                      </a:pPr>
                      <a:r>
                        <a:rPr lang="en-US" sz="1600" kern="1200">
                          <a:solidFill>
                            <a:schemeClr val="tx1"/>
                          </a:solidFill>
                          <a:latin typeface="Arial" panose="020B0604020202020204" pitchFamily="34" charset="0"/>
                          <a:ea typeface="+mn-ea"/>
                          <a:cs typeface="Arial" panose="020B0604020202020204" pitchFamily="34" charset="0"/>
                        </a:rPr>
                        <a:t>Outperforms Local Competitors</a:t>
                      </a:r>
                    </a:p>
                  </a:txBody>
                  <a:tcPr/>
                </a:tc>
                <a:extLst>
                  <a:ext uri="{0D108BD9-81ED-4DB2-BD59-A6C34878D82A}">
                    <a16:rowId xmlns:a16="http://schemas.microsoft.com/office/drawing/2014/main" val="2601558676"/>
                  </a:ext>
                </a:extLst>
              </a:tr>
              <a:tr h="1417666">
                <a:tc>
                  <a:txBody>
                    <a:bodyPr/>
                    <a:lstStyle/>
                    <a:p>
                      <a:r>
                        <a:rPr lang="en-US" sz="1600">
                          <a:latin typeface="Arial" panose="020B0604020202020204" pitchFamily="34" charset="0"/>
                          <a:cs typeface="Arial" panose="020B0604020202020204" pitchFamily="34" charset="0"/>
                        </a:rPr>
                        <a:t>Infrastructure / Administration</a:t>
                      </a:r>
                    </a:p>
                  </a:txBody>
                  <a:tcPr anchor="ctr"/>
                </a:tc>
                <a:tc>
                  <a:txBody>
                    <a:bodyPr/>
                    <a:lstStyle/>
                    <a:p>
                      <a:pPr marL="285750" indent="-285750">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Deploying highly educated and experienced film critics for meticulous content selection</a:t>
                      </a:r>
                    </a:p>
                    <a:p>
                      <a:pPr marL="285750" indent="-285750">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Fostering a customer-centric team and company culture</a:t>
                      </a:r>
                    </a:p>
                  </a:txBody>
                  <a:tcPr/>
                </a:tc>
                <a:tc>
                  <a:txBody>
                    <a:bodyPr/>
                    <a:lstStyle/>
                    <a:p>
                      <a:pPr marL="285750" indent="-285750">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Minimizes Customer Search Time for Lower-Quality Films</a:t>
                      </a:r>
                    </a:p>
                    <a:p>
                      <a:pPr marL="285750" indent="-285750">
                        <a:buFont typeface="Arial" panose="020B0604020202020204" pitchFamily="34" charset="0"/>
                        <a:buChar char="•"/>
                      </a:pPr>
                      <a:r>
                        <a:rPr lang="en-US" sz="1600" kern="1200">
                          <a:solidFill>
                            <a:schemeClr val="dk1"/>
                          </a:solidFill>
                          <a:latin typeface="Arial" panose="020B0604020202020204" pitchFamily="34" charset="0"/>
                          <a:ea typeface="+mn-ea"/>
                          <a:cs typeface="Arial" panose="020B0604020202020204" pitchFamily="34" charset="0"/>
                        </a:rPr>
                        <a:t>Efficient, Resource-Optimized Team Minimizes Overhead Costs</a:t>
                      </a:r>
                    </a:p>
                  </a:txBody>
                  <a:tcPr/>
                </a:tc>
                <a:extLst>
                  <a:ext uri="{0D108BD9-81ED-4DB2-BD59-A6C34878D82A}">
                    <a16:rowId xmlns:a16="http://schemas.microsoft.com/office/drawing/2014/main" val="3904270015"/>
                  </a:ext>
                </a:extLst>
              </a:tr>
            </a:tbl>
          </a:graphicData>
        </a:graphic>
      </p:graphicFrame>
      <p:sp>
        <p:nvSpPr>
          <p:cNvPr id="7" name="TextBox 6">
            <a:extLst>
              <a:ext uri="{FF2B5EF4-FFF2-40B4-BE49-F238E27FC236}">
                <a16:creationId xmlns:a16="http://schemas.microsoft.com/office/drawing/2014/main" id="{8069D8E0-7458-27E7-02FE-2204AABAE208}"/>
              </a:ext>
            </a:extLst>
          </p:cNvPr>
          <p:cNvSpPr txBox="1"/>
          <p:nvPr/>
        </p:nvSpPr>
        <p:spPr>
          <a:xfrm>
            <a:off x="446533" y="506261"/>
            <a:ext cx="11298933" cy="523220"/>
          </a:xfrm>
          <a:prstGeom prst="rect">
            <a:avLst/>
          </a:prstGeom>
          <a:noFill/>
        </p:spPr>
        <p:txBody>
          <a:bodyPr wrap="square">
            <a:spAutoFit/>
          </a:bodyPr>
          <a:lstStyle/>
          <a:p>
            <a:pPr algn="ctr"/>
            <a:r>
              <a:rPr lang="en-US" sz="2800" b="1" dirty="0" err="1">
                <a:latin typeface="Arial" panose="020B0604020202020204" pitchFamily="34" charset="0"/>
                <a:cs typeface="Arial" panose="020B0604020202020204" pitchFamily="34" charset="0"/>
              </a:rPr>
              <a:t>Cinefile</a:t>
            </a:r>
            <a:endParaRPr lang="en-US" sz="2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29075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CFBA1D6-B13A-0ACD-F6F6-A10AA8BCF44B}"/>
              </a:ext>
            </a:extLst>
          </p:cNvPr>
          <p:cNvSpPr>
            <a:spLocks noGrp="1"/>
          </p:cNvSpPr>
          <p:nvPr>
            <p:ph type="sldNum" sz="quarter" idx="12"/>
          </p:nvPr>
        </p:nvSpPr>
        <p:spPr/>
        <p:txBody>
          <a:bodyPr/>
          <a:lstStyle/>
          <a:p>
            <a:fld id="{2CB9EC67-D49B-4D18-9535-E4EC1DF76AC3}" type="slidenum">
              <a:rPr lang="en-US" smtClean="0"/>
              <a:t>28</a:t>
            </a:fld>
            <a:endParaRPr lang="en-US"/>
          </a:p>
        </p:txBody>
      </p:sp>
      <p:sp>
        <p:nvSpPr>
          <p:cNvPr id="5" name="TextBox 4">
            <a:extLst>
              <a:ext uri="{FF2B5EF4-FFF2-40B4-BE49-F238E27FC236}">
                <a16:creationId xmlns:a16="http://schemas.microsoft.com/office/drawing/2014/main" id="{A51D14A5-4ECA-E51F-8277-E91DCCBF4F73}"/>
              </a:ext>
            </a:extLst>
          </p:cNvPr>
          <p:cNvSpPr txBox="1"/>
          <p:nvPr/>
        </p:nvSpPr>
        <p:spPr>
          <a:xfrm>
            <a:off x="335901" y="607424"/>
            <a:ext cx="2724539" cy="646331"/>
          </a:xfrm>
          <a:prstGeom prst="rect">
            <a:avLst/>
          </a:prstGeom>
          <a:noFill/>
        </p:spPr>
        <p:txBody>
          <a:bodyPr wrap="square" rtlCol="0">
            <a:spAutoFit/>
          </a:bodyPr>
          <a:lstStyle/>
          <a:p>
            <a:r>
              <a:rPr lang="en-US" sz="3600">
                <a:solidFill>
                  <a:schemeClr val="accent1"/>
                </a:solidFill>
                <a:latin typeface="Arial" panose="020B0604020202020204" pitchFamily="34" charset="0"/>
                <a:cs typeface="Arial" panose="020B0604020202020204" pitchFamily="34" charset="0"/>
              </a:rPr>
              <a:t>References</a:t>
            </a:r>
          </a:p>
        </p:txBody>
      </p:sp>
      <p:sp>
        <p:nvSpPr>
          <p:cNvPr id="2" name="TextBox 1">
            <a:extLst>
              <a:ext uri="{FF2B5EF4-FFF2-40B4-BE49-F238E27FC236}">
                <a16:creationId xmlns:a16="http://schemas.microsoft.com/office/drawing/2014/main" id="{732FD9AC-97AD-2431-FAED-41436412F39F}"/>
              </a:ext>
            </a:extLst>
          </p:cNvPr>
          <p:cNvSpPr txBox="1"/>
          <p:nvPr/>
        </p:nvSpPr>
        <p:spPr>
          <a:xfrm>
            <a:off x="317369" y="1165781"/>
            <a:ext cx="11682952"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en-US" u="sng">
                <a:latin typeface="Arial"/>
                <a:cs typeface="Segoe UI"/>
                <a:hlinkClick r:id="rId2">
                  <a:extLst>
                    <a:ext uri="{A12FA001-AC4F-418D-AE19-62706E023703}">
                      <ahyp:hlinkClr xmlns:ahyp="http://schemas.microsoft.com/office/drawing/2018/hyperlinkcolor" val="tx"/>
                    </a:ext>
                  </a:extLst>
                </a:hlinkClick>
              </a:rPr>
              <a:t> https://www.statista.com/outlook/dmo/digital-media/video-on-demand/video-streaming</a:t>
            </a:r>
            <a:r>
              <a:rPr lang="en-US" u="sng">
                <a:latin typeface="Arial"/>
                <a:cs typeface="Segoe UI"/>
              </a:rPr>
              <a:t>-</a:t>
            </a:r>
            <a:r>
              <a:rPr lang="en-US" u="sng">
                <a:latin typeface="Arial"/>
                <a:cs typeface="Segoe UI"/>
                <a:hlinkClick r:id="rId2">
                  <a:extLst>
                    <a:ext uri="{A12FA001-AC4F-418D-AE19-62706E023703}">
                      <ahyp:hlinkClr xmlns:ahyp="http://schemas.microsoft.com/office/drawing/2018/hyperlinkcolor" val="tx"/>
                    </a:ext>
                  </a:extLst>
                </a:hlinkClick>
              </a:rPr>
              <a:t>svod/switzerland#:~:text=In%20the%20Video%20Streaming%20(SVoD)%20market%2C%20the%20number%20of,to%20hit%2051.9%25%20by%202027</a:t>
            </a:r>
            <a:r>
              <a:rPr lang="en-US" u="sng">
                <a:latin typeface="Arial"/>
                <a:cs typeface="Segoe UI"/>
              </a:rPr>
              <a:t>.</a:t>
            </a:r>
            <a:endParaRPr lang="en-US"/>
          </a:p>
          <a:p>
            <a:pPr marL="342900" indent="-342900">
              <a:buAutoNum type="arabicPeriod"/>
            </a:pPr>
            <a:r>
              <a:rPr lang="en-US" u="sng">
                <a:latin typeface="Arial"/>
                <a:cs typeface="Segoe UI"/>
                <a:hlinkClick r:id="rId3">
                  <a:extLst>
                    <a:ext uri="{A12FA001-AC4F-418D-AE19-62706E023703}">
                      <ahyp:hlinkClr xmlns:ahyp="http://schemas.microsoft.com/office/drawing/2018/hyperlinkcolor" val="tx"/>
                    </a:ext>
                  </a:extLst>
                </a:hlinkClick>
              </a:rPr>
              <a:t>https://www2.deloitte.com/uk/en/insights/industry/technology/technology-media-and-telecom-predictions/2022/streaming-video-churn-svod.html​</a:t>
            </a:r>
            <a:endParaRPr lang="en-US" u="sng">
              <a:latin typeface="Arial"/>
              <a:cs typeface="Segoe UI"/>
            </a:endParaRPr>
          </a:p>
          <a:p>
            <a:pPr marL="342900" indent="-342900">
              <a:buAutoNum type="arabicPeriod"/>
            </a:pPr>
            <a:r>
              <a:rPr lang="en-US" u="sng">
                <a:latin typeface="Arial"/>
                <a:cs typeface="Segoe UI"/>
                <a:hlinkClick r:id="rId4">
                  <a:extLst>
                    <a:ext uri="{A12FA001-AC4F-418D-AE19-62706E023703}">
                      <ahyp:hlinkClr xmlns:ahyp="http://schemas.microsoft.com/office/drawing/2018/hyperlinkcolor" val="tx"/>
                    </a:ext>
                  </a:extLst>
                </a:hlinkClick>
              </a:rPr>
              <a:t>https://en.comparis.ch/telecom/zuhause/streaming/streami</a:t>
            </a:r>
            <a:r>
              <a:rPr lang="en-US" u="sng">
                <a:latin typeface="Arial"/>
                <a:cs typeface="Segoe UI"/>
              </a:rPr>
              <a:t>ng</a:t>
            </a:r>
            <a:r>
              <a:rPr lang="en-US">
                <a:latin typeface="Arial"/>
                <a:cs typeface="Segoe UI"/>
              </a:rPr>
              <a:t> ​</a:t>
            </a:r>
          </a:p>
          <a:p>
            <a:pPr marL="342900" indent="-342900">
              <a:buAutoNum type="arabicPeriod"/>
            </a:pPr>
            <a:r>
              <a:rPr lang="en-US" u="sng">
                <a:latin typeface="Arial"/>
                <a:cs typeface="Segoe UI"/>
                <a:hlinkClick r:id="rId5">
                  <a:extLst>
                    <a:ext uri="{A12FA001-AC4F-418D-AE19-62706E023703}">
                      <ahyp:hlinkClr xmlns:ahyp="http://schemas.microsoft.com/office/drawing/2018/hyperlinkcolor" val="tx"/>
                    </a:ext>
                  </a:extLst>
                </a:hlinkClick>
              </a:rPr>
              <a:t>https://advanced-television.com/2023/09/05/research-value-perception-key-in-maintaining-svod-subs/#:~:text=Even%20though%20price%20increases%20are,increased%20by%2010%20per%20cent</a:t>
            </a:r>
            <a:r>
              <a:rPr lang="en-US">
                <a:latin typeface="Arial"/>
                <a:cs typeface="Segoe UI"/>
              </a:rPr>
              <a:t>. </a:t>
            </a:r>
          </a:p>
          <a:p>
            <a:pPr marL="342900" indent="-342900">
              <a:buAutoNum type="arabicPeriod"/>
            </a:pPr>
            <a:r>
              <a:rPr lang="en-US" u="sng">
                <a:latin typeface="Arial"/>
                <a:cs typeface="Arial"/>
                <a:hlinkClick r:id="rId6">
                  <a:extLst>
                    <a:ext uri="{A12FA001-AC4F-418D-AE19-62706E023703}">
                      <ahyp:hlinkClr xmlns:ahyp="http://schemas.microsoft.com/office/drawing/2018/hyperlinkcolor" val="tx"/>
                    </a:ext>
                  </a:extLst>
                </a:hlinkClick>
              </a:rPr>
              <a:t>https://www.ifsahansraj.com/post/industry-analysis-of-streaming-platforms </a:t>
            </a:r>
            <a:endParaRPr lang="en-US" u="sng">
              <a:latin typeface="Arial"/>
              <a:cs typeface="Segoe UI"/>
            </a:endParaRPr>
          </a:p>
          <a:p>
            <a:pPr marL="342900" indent="-342900">
              <a:buAutoNum type="arabicPeriod"/>
            </a:pPr>
            <a:r>
              <a:rPr lang="en-US" u="sng">
                <a:latin typeface="Arial"/>
                <a:cs typeface="Segoe UI"/>
                <a:hlinkClick r:id="rId7">
                  <a:extLst>
                    <a:ext uri="{A12FA001-AC4F-418D-AE19-62706E023703}">
                      <ahyp:hlinkClr xmlns:ahyp="http://schemas.microsoft.com/office/drawing/2018/hyperlinkcolor" val="tx"/>
                    </a:ext>
                  </a:extLst>
                </a:hlinkClick>
              </a:rPr>
              <a:t>https://link.springer.com/article/10.1007/s10824-021-09407-6</a:t>
            </a:r>
            <a:endParaRPr lang="en-US" u="sng">
              <a:latin typeface="Arial"/>
              <a:cs typeface="Segoe UI"/>
            </a:endParaRPr>
          </a:p>
          <a:p>
            <a:pPr marL="342900" indent="-342900">
              <a:buAutoNum type="arabicPeriod"/>
            </a:pPr>
            <a:r>
              <a:rPr lang="en-US" u="sng">
                <a:latin typeface="Arial"/>
                <a:cs typeface="Segoe UI"/>
                <a:hlinkClick r:id="rId8">
                  <a:extLst>
                    <a:ext uri="{A12FA001-AC4F-418D-AE19-62706E023703}">
                      <ahyp:hlinkClr xmlns:ahyp="http://schemas.microsoft.com/office/drawing/2018/hyperlinkcolor" val="tx"/>
                    </a:ext>
                  </a:extLst>
                </a:hlinkClick>
              </a:rPr>
              <a:t>https://www.srgssr.ch/en/news-media/questions-responses/radio-and-television-licence-fee#:~:text=How%20much%20is%20the%20radio,asylum%20seekers%20pay%20670%20francs</a:t>
            </a:r>
            <a:endParaRPr lang="en-US" u="sng">
              <a:latin typeface="Arial"/>
              <a:cs typeface="Segoe UI"/>
            </a:endParaRPr>
          </a:p>
          <a:p>
            <a:pPr marL="342900" indent="-342900">
              <a:buAutoNum type="arabicPeriod"/>
            </a:pPr>
            <a:r>
              <a:rPr lang="en-US" u="sng">
                <a:latin typeface="Arial"/>
                <a:cs typeface="Segoe UI"/>
                <a:hlinkClick r:id="rId9">
                  <a:extLst>
                    <a:ext uri="{A12FA001-AC4F-418D-AE19-62706E023703}">
                      <ahyp:hlinkClr xmlns:ahyp="http://schemas.microsoft.com/office/drawing/2018/hyperlinkcolor" val="tx"/>
                    </a:ext>
                  </a:extLst>
                </a:hlinkClick>
              </a:rPr>
              <a:t>https://www2.deloitte.com/uk/en/insights/industry/technology/technology-media-and-telecom-predictions/2022/streaming-video-churn-svod.html</a:t>
            </a:r>
            <a:r>
              <a:rPr lang="en-US" u="sng">
                <a:latin typeface="Arial"/>
                <a:cs typeface="Segoe UI"/>
              </a:rPr>
              <a:t> </a:t>
            </a:r>
            <a:endParaRPr lang="en-US">
              <a:latin typeface="Arial"/>
              <a:cs typeface="Arial"/>
            </a:endParaRPr>
          </a:p>
          <a:p>
            <a:pPr marL="342900" indent="-342900">
              <a:buAutoNum type="arabicPeriod"/>
            </a:pPr>
            <a:r>
              <a:rPr lang="en-US" u="sng">
                <a:latin typeface="Arial"/>
                <a:cs typeface="Arial"/>
                <a:hlinkClick r:id="rId6">
                  <a:extLst>
                    <a:ext uri="{A12FA001-AC4F-418D-AE19-62706E023703}">
                      <ahyp:hlinkClr xmlns:ahyp="http://schemas.microsoft.com/office/drawing/2018/hyperlinkcolor" val="tx"/>
                    </a:ext>
                  </a:extLst>
                </a:hlinkClick>
              </a:rPr>
              <a:t>https://www.ifsahansraj.com/post/industry-analysis-of-streaming-platforms</a:t>
            </a:r>
            <a:endParaRPr lang="en-US">
              <a:latin typeface="Arial"/>
              <a:cs typeface="Arial"/>
            </a:endParaRPr>
          </a:p>
          <a:p>
            <a:pPr marL="342900" indent="-342900">
              <a:buAutoNum type="arabicPeriod"/>
            </a:pPr>
            <a:r>
              <a:rPr lang="en-US" u="sng">
                <a:latin typeface="Arial"/>
                <a:cs typeface="Arial"/>
                <a:hlinkClick r:id="rId10">
                  <a:extLst>
                    <a:ext uri="{A12FA001-AC4F-418D-AE19-62706E023703}">
                      <ahyp:hlinkClr xmlns:ahyp="http://schemas.microsoft.com/office/drawing/2018/hyperlinkcolor" val="tx"/>
                    </a:ext>
                  </a:extLst>
                </a:hlinkClick>
              </a:rPr>
              <a:t>https://www.hivelr.com/2023/06/netflix-porters-five-forces-industry-and-competition-analysis/</a:t>
            </a:r>
            <a:endParaRPr lang="en-US" u="sng">
              <a:latin typeface="Arial"/>
              <a:cs typeface="Arial"/>
            </a:endParaRPr>
          </a:p>
          <a:p>
            <a:pPr marL="342900" indent="-342900">
              <a:buAutoNum type="arabicPeriod"/>
            </a:pPr>
            <a:r>
              <a:rPr lang="en-US" u="sng">
                <a:latin typeface="Arial"/>
                <a:cs typeface="Arial"/>
                <a:hlinkClick r:id="rId11">
                  <a:extLst>
                    <a:ext uri="{A12FA001-AC4F-418D-AE19-62706E023703}">
                      <ahyp:hlinkClr xmlns:ahyp="http://schemas.microsoft.com/office/drawing/2018/hyperlinkcolor" val="tx"/>
                    </a:ext>
                  </a:extLst>
                </a:hlinkClick>
              </a:rPr>
              <a:t>https://research-methodology.net/netflix-porters-five-forces-analysis/</a:t>
            </a:r>
            <a:endParaRPr lang="en-US">
              <a:latin typeface="Arial"/>
              <a:cs typeface="Arial"/>
            </a:endParaRPr>
          </a:p>
          <a:p>
            <a:pPr marL="342900" indent="-342900">
              <a:buAutoNum type="arabicPeriod"/>
            </a:pPr>
            <a:r>
              <a:rPr lang="en-US" u="sng">
                <a:latin typeface="Arial"/>
                <a:cs typeface="Segoe UI"/>
              </a:rPr>
              <a:t>https://strategiccfo.com/articles/management-ownership/intensity-of-rivalry-one-of-porters-five-forces/</a:t>
            </a:r>
            <a:endParaRPr lang="en-US">
              <a:latin typeface="Arial"/>
              <a:cs typeface="Arial"/>
            </a:endParaRPr>
          </a:p>
        </p:txBody>
      </p:sp>
    </p:spTree>
    <p:extLst>
      <p:ext uri="{BB962C8B-B14F-4D97-AF65-F5344CB8AC3E}">
        <p14:creationId xmlns:p14="http://schemas.microsoft.com/office/powerpoint/2010/main" val="2434455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AF089-7C9B-EA1C-B887-14845A332F27}"/>
              </a:ext>
            </a:extLst>
          </p:cNvPr>
          <p:cNvSpPr>
            <a:spLocks noGrp="1"/>
          </p:cNvSpPr>
          <p:nvPr>
            <p:ph type="title"/>
          </p:nvPr>
        </p:nvSpPr>
        <p:spPr/>
        <p:txBody>
          <a:bodyPr/>
          <a:lstStyle/>
          <a:p>
            <a:r>
              <a:rPr lang="en-US">
                <a:latin typeface="Arial" panose="020B0604020202020204" pitchFamily="34" charset="0"/>
                <a:cs typeface="Arial" panose="020B0604020202020204" pitchFamily="34" charset="0"/>
              </a:rPr>
              <a:t>Bargaining power of buyers</a:t>
            </a:r>
          </a:p>
        </p:txBody>
      </p:sp>
      <p:sp>
        <p:nvSpPr>
          <p:cNvPr id="3" name="Content Placeholder 2">
            <a:extLst>
              <a:ext uri="{FF2B5EF4-FFF2-40B4-BE49-F238E27FC236}">
                <a16:creationId xmlns:a16="http://schemas.microsoft.com/office/drawing/2014/main" id="{8096B2ED-53C9-DA39-404A-10365EE83727}"/>
              </a:ext>
            </a:extLst>
          </p:cNvPr>
          <p:cNvSpPr>
            <a:spLocks noGrp="1"/>
          </p:cNvSpPr>
          <p:nvPr>
            <p:ph idx="1"/>
          </p:nvPr>
        </p:nvSpPr>
        <p:spPr>
          <a:xfrm>
            <a:off x="581192" y="2271213"/>
            <a:ext cx="11029615" cy="1543716"/>
          </a:xfrm>
          <a:solidFill>
            <a:schemeClr val="accent5">
              <a:lumMod val="20000"/>
              <a:lumOff val="80000"/>
            </a:schemeClr>
          </a:solidFill>
        </p:spPr>
        <p:txBody>
          <a:bodyPr>
            <a:normAutofit/>
          </a:bodyPr>
          <a:lstStyle/>
          <a:p>
            <a:pPr marL="285750" indent="-285750" fontAlgn="base">
              <a:spcBef>
                <a:spcPts val="0"/>
              </a:spcBef>
              <a:spcAft>
                <a:spcPts val="0"/>
              </a:spcAft>
            </a:pPr>
            <a:r>
              <a:rPr lang="en-US" b="1" i="1">
                <a:solidFill>
                  <a:schemeClr val="tx1"/>
                </a:solidFill>
                <a:latin typeface="Arial"/>
                <a:cs typeface="Arial"/>
              </a:rPr>
              <a:t>High concentration</a:t>
            </a:r>
            <a:r>
              <a:rPr lang="en-US" b="0" i="0" u="none" strike="noStrike">
                <a:solidFill>
                  <a:schemeClr val="tx1"/>
                </a:solidFill>
                <a:effectLst/>
                <a:latin typeface="Arial"/>
                <a:cs typeface="Arial"/>
              </a:rPr>
              <a:t> of</a:t>
            </a:r>
            <a:r>
              <a:rPr lang="en-US">
                <a:solidFill>
                  <a:schemeClr val="tx1"/>
                </a:solidFill>
                <a:latin typeface="Arial"/>
                <a:cs typeface="Arial"/>
              </a:rPr>
              <a:t> competitors</a:t>
            </a:r>
            <a:r>
              <a:rPr lang="en-US" b="0" i="0" u="none" strike="noStrike">
                <a:solidFill>
                  <a:schemeClr val="tx1"/>
                </a:solidFill>
                <a:effectLst/>
                <a:latin typeface="Arial"/>
                <a:cs typeface="Arial"/>
              </a:rPr>
              <a:t> within the SVOD market.</a:t>
            </a:r>
            <a:endParaRPr lang="en-US"/>
          </a:p>
          <a:p>
            <a:pPr marL="285750" indent="-285750" fontAlgn="base">
              <a:spcBef>
                <a:spcPts val="0"/>
              </a:spcBef>
              <a:spcAft>
                <a:spcPts val="0"/>
              </a:spcAft>
            </a:pPr>
            <a:r>
              <a:rPr lang="en-US" b="1" i="1">
                <a:solidFill>
                  <a:srgbClr val="000000"/>
                </a:solidFill>
                <a:latin typeface="Arial"/>
                <a:cs typeface="Arial"/>
              </a:rPr>
              <a:t>Threat of backward integration</a:t>
            </a:r>
            <a:r>
              <a:rPr lang="en-US" i="1">
                <a:solidFill>
                  <a:srgbClr val="000000"/>
                </a:solidFill>
                <a:latin typeface="Arial"/>
                <a:cs typeface="Arial"/>
              </a:rPr>
              <a:t> </a:t>
            </a:r>
            <a:r>
              <a:rPr lang="en-US">
                <a:solidFill>
                  <a:srgbClr val="000000"/>
                </a:solidFill>
                <a:latin typeface="Arial"/>
                <a:cs typeface="Arial"/>
              </a:rPr>
              <a:t>due to the financial, technical, and additional resources that are required. </a:t>
            </a:r>
            <a:r>
              <a:rPr lang="en-US" sz="1100">
                <a:solidFill>
                  <a:srgbClr val="000000"/>
                </a:solidFill>
                <a:latin typeface="Arial"/>
                <a:cs typeface="Arial"/>
              </a:rPr>
              <a:t>(1)</a:t>
            </a:r>
            <a:endParaRPr lang="en-US" sz="1100">
              <a:solidFill>
                <a:srgbClr val="000000"/>
              </a:solidFill>
              <a:latin typeface="Arial" panose="020B0604020202020204" pitchFamily="34" charset="0"/>
              <a:cs typeface="Arial" panose="020B0604020202020204" pitchFamily="34" charset="0"/>
            </a:endParaRPr>
          </a:p>
          <a:p>
            <a:pPr marL="285750" indent="-285750" fontAlgn="base">
              <a:spcBef>
                <a:spcPts val="0"/>
              </a:spcBef>
              <a:spcAft>
                <a:spcPts val="0"/>
              </a:spcAft>
            </a:pPr>
            <a:r>
              <a:rPr lang="en-US">
                <a:solidFill>
                  <a:srgbClr val="000000"/>
                </a:solidFill>
                <a:latin typeface="Arial"/>
                <a:cs typeface="Arial"/>
              </a:rPr>
              <a:t>Customers are dependent on providers for specific content that are only hosted on their platform. </a:t>
            </a:r>
            <a:r>
              <a:rPr lang="en-US" sz="1100">
                <a:solidFill>
                  <a:srgbClr val="000000"/>
                </a:solidFill>
                <a:latin typeface="Arial"/>
                <a:cs typeface="Arial"/>
              </a:rPr>
              <a:t>(2)</a:t>
            </a:r>
            <a:endParaRPr lang="en-US">
              <a:solidFill>
                <a:srgbClr val="000000"/>
              </a:solidFill>
              <a:latin typeface="Arial"/>
              <a:cs typeface="Arial"/>
            </a:endParaRPr>
          </a:p>
        </p:txBody>
      </p:sp>
      <p:sp>
        <p:nvSpPr>
          <p:cNvPr id="12" name="Slide Number Placeholder 11">
            <a:extLst>
              <a:ext uri="{FF2B5EF4-FFF2-40B4-BE49-F238E27FC236}">
                <a16:creationId xmlns:a16="http://schemas.microsoft.com/office/drawing/2014/main" id="{6A113EA1-2694-27E6-16BE-A9CB2DD4E3AF}"/>
              </a:ext>
            </a:extLst>
          </p:cNvPr>
          <p:cNvSpPr>
            <a:spLocks noGrp="1"/>
          </p:cNvSpPr>
          <p:nvPr>
            <p:ph type="sldNum" sz="quarter" idx="12"/>
          </p:nvPr>
        </p:nvSpPr>
        <p:spPr/>
        <p:txBody>
          <a:bodyPr/>
          <a:lstStyle/>
          <a:p>
            <a:fld id="{2CB9EC67-D49B-4D18-9535-E4EC1DF76AC3}" type="slidenum">
              <a:rPr lang="en-US" dirty="0" smtClean="0"/>
              <a:t>3</a:t>
            </a:fld>
            <a:endParaRPr lang="en-US"/>
          </a:p>
        </p:txBody>
      </p:sp>
      <p:sp>
        <p:nvSpPr>
          <p:cNvPr id="7" name="Minus Sign 6">
            <a:extLst>
              <a:ext uri="{FF2B5EF4-FFF2-40B4-BE49-F238E27FC236}">
                <a16:creationId xmlns:a16="http://schemas.microsoft.com/office/drawing/2014/main" id="{C776A4A3-5F98-6937-1400-CFCC830311BE}"/>
              </a:ext>
            </a:extLst>
          </p:cNvPr>
          <p:cNvSpPr/>
          <p:nvPr/>
        </p:nvSpPr>
        <p:spPr>
          <a:xfrm>
            <a:off x="9043865" y="266505"/>
            <a:ext cx="2779533" cy="1835263"/>
          </a:xfrm>
          <a:prstGeom prst="mathMinus">
            <a:avLst/>
          </a:prstGeom>
          <a:solidFill>
            <a:schemeClr val="accent3"/>
          </a:solid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1B0360B-F2A8-0FBC-C8E1-86EFC88216CA}"/>
              </a:ext>
            </a:extLst>
          </p:cNvPr>
          <p:cNvSpPr txBox="1"/>
          <p:nvPr/>
        </p:nvSpPr>
        <p:spPr>
          <a:xfrm>
            <a:off x="9406118" y="1009493"/>
            <a:ext cx="2055025" cy="369332"/>
          </a:xfrm>
          <a:prstGeom prst="rect">
            <a:avLst/>
          </a:prstGeom>
          <a:noFill/>
        </p:spPr>
        <p:txBody>
          <a:bodyPr wrap="square" rtlCol="0">
            <a:spAutoFit/>
          </a:bodyPr>
          <a:lstStyle/>
          <a:p>
            <a:pPr algn="ctr"/>
            <a:r>
              <a:rPr lang="en-US">
                <a:latin typeface="Arial" panose="020B0604020202020204" pitchFamily="34" charset="0"/>
                <a:cs typeface="Arial" panose="020B0604020202020204" pitchFamily="34" charset="0"/>
              </a:rPr>
              <a:t>MODERATE</a:t>
            </a:r>
          </a:p>
        </p:txBody>
      </p:sp>
      <p:sp>
        <p:nvSpPr>
          <p:cNvPr id="9" name="Content Placeholder 2">
            <a:extLst>
              <a:ext uri="{FF2B5EF4-FFF2-40B4-BE49-F238E27FC236}">
                <a16:creationId xmlns:a16="http://schemas.microsoft.com/office/drawing/2014/main" id="{00381BE0-E434-2E9B-68C1-8F4909B8A5D3}"/>
              </a:ext>
            </a:extLst>
          </p:cNvPr>
          <p:cNvSpPr txBox="1">
            <a:spLocks/>
          </p:cNvSpPr>
          <p:nvPr/>
        </p:nvSpPr>
        <p:spPr>
          <a:xfrm>
            <a:off x="581192" y="4283125"/>
            <a:ext cx="11029615" cy="1543716"/>
          </a:xfrm>
          <a:prstGeom prst="rect">
            <a:avLst/>
          </a:prstGeom>
          <a:solidFill>
            <a:schemeClr val="accent2">
              <a:lumMod val="20000"/>
              <a:lumOff val="80000"/>
            </a:schemeClr>
          </a:solidFill>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285750" indent="-285750" fontAlgn="base">
              <a:spcBef>
                <a:spcPts val="0"/>
              </a:spcBef>
              <a:spcAft>
                <a:spcPts val="0"/>
              </a:spcAft>
              <a:buFont typeface="Wingdings 2"/>
              <a:buChar char=""/>
            </a:pPr>
            <a:r>
              <a:rPr lang="en-US" b="1" i="1">
                <a:solidFill>
                  <a:srgbClr val="000000"/>
                </a:solidFill>
                <a:latin typeface="Arial"/>
                <a:cs typeface="Arial"/>
              </a:rPr>
              <a:t>Low switching cost</a:t>
            </a:r>
            <a:r>
              <a:rPr lang="en-US" i="1">
                <a:solidFill>
                  <a:srgbClr val="000000"/>
                </a:solidFill>
                <a:latin typeface="Arial"/>
                <a:cs typeface="Arial"/>
              </a:rPr>
              <a:t> </a:t>
            </a:r>
            <a:r>
              <a:rPr lang="en-US">
                <a:solidFill>
                  <a:srgbClr val="000000"/>
                </a:solidFill>
                <a:latin typeface="Arial"/>
                <a:cs typeface="Arial"/>
              </a:rPr>
              <a:t>between producers since the SVOD corporations are price conscious. </a:t>
            </a:r>
            <a:r>
              <a:rPr lang="en-US" sz="1100">
                <a:solidFill>
                  <a:srgbClr val="000000"/>
                </a:solidFill>
                <a:latin typeface="Arial"/>
                <a:cs typeface="Arial"/>
              </a:rPr>
              <a:t>(3)</a:t>
            </a:r>
            <a:endParaRPr lang="en-US">
              <a:latin typeface="Arial"/>
              <a:cs typeface="Arial"/>
            </a:endParaRPr>
          </a:p>
          <a:p>
            <a:pPr marL="285750" indent="-285750" fontAlgn="base">
              <a:spcBef>
                <a:spcPts val="0"/>
              </a:spcBef>
              <a:spcAft>
                <a:spcPts val="0"/>
              </a:spcAft>
              <a:buFont typeface="Wingdings 2"/>
              <a:buChar char=""/>
            </a:pPr>
            <a:r>
              <a:rPr lang="en-US">
                <a:solidFill>
                  <a:srgbClr val="000000"/>
                </a:solidFill>
                <a:latin typeface="Arial"/>
                <a:cs typeface="Arial"/>
              </a:rPr>
              <a:t>Numerous producers who have platforms that contain a vast variety and quantity to offer the market.</a:t>
            </a:r>
            <a:endParaRPr lang="en-US">
              <a:solidFill>
                <a:srgbClr val="000000"/>
              </a:solidFill>
              <a:latin typeface="Arial" panose="020B0604020202020204" pitchFamily="34" charset="0"/>
              <a:cs typeface="Arial" panose="020B0604020202020204" pitchFamily="34" charset="0"/>
            </a:endParaRPr>
          </a:p>
          <a:p>
            <a:pPr marL="285750" indent="-285750" fontAlgn="base">
              <a:spcBef>
                <a:spcPts val="0"/>
              </a:spcBef>
              <a:spcAft>
                <a:spcPts val="0"/>
              </a:spcAft>
              <a:buFont typeface="Wingdings 2"/>
              <a:buChar char=""/>
            </a:pPr>
            <a:r>
              <a:rPr lang="en-US">
                <a:solidFill>
                  <a:srgbClr val="000000"/>
                </a:solidFill>
                <a:latin typeface="Arial"/>
                <a:cs typeface="Arial"/>
              </a:rPr>
              <a:t>Buyer is price sensitive and they have the advantage of no additional cost for cancellation or membership. </a:t>
            </a:r>
            <a:r>
              <a:rPr lang="en-US" sz="1050">
                <a:solidFill>
                  <a:srgbClr val="000000"/>
                </a:solidFill>
                <a:latin typeface="Arial"/>
                <a:cs typeface="Arial"/>
              </a:rPr>
              <a:t>(4)</a:t>
            </a:r>
          </a:p>
        </p:txBody>
      </p:sp>
      <p:sp>
        <p:nvSpPr>
          <p:cNvPr id="10" name="Minus Sign 9">
            <a:extLst>
              <a:ext uri="{FF2B5EF4-FFF2-40B4-BE49-F238E27FC236}">
                <a16:creationId xmlns:a16="http://schemas.microsoft.com/office/drawing/2014/main" id="{DE2E3B41-F7F2-2753-EBAE-CA8820C9FD50}"/>
              </a:ext>
            </a:extLst>
          </p:cNvPr>
          <p:cNvSpPr/>
          <p:nvPr/>
        </p:nvSpPr>
        <p:spPr>
          <a:xfrm>
            <a:off x="178493" y="2313603"/>
            <a:ext cx="823565" cy="224058"/>
          </a:xfrm>
          <a:prstGeom prst="mathMinus">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lus Sign 10">
            <a:extLst>
              <a:ext uri="{FF2B5EF4-FFF2-40B4-BE49-F238E27FC236}">
                <a16:creationId xmlns:a16="http://schemas.microsoft.com/office/drawing/2014/main" id="{AAD61510-3D29-6E6F-355B-9DCC1CCF390A}"/>
              </a:ext>
            </a:extLst>
          </p:cNvPr>
          <p:cNvSpPr/>
          <p:nvPr/>
        </p:nvSpPr>
        <p:spPr>
          <a:xfrm>
            <a:off x="127018" y="4061509"/>
            <a:ext cx="841733" cy="744378"/>
          </a:xfrm>
          <a:prstGeom prst="mathPlus">
            <a:avLst>
              <a:gd name="adj1" fmla="val 8877"/>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7091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AF089-7C9B-EA1C-B887-14845A332F27}"/>
              </a:ext>
            </a:extLst>
          </p:cNvPr>
          <p:cNvSpPr>
            <a:spLocks noGrp="1"/>
          </p:cNvSpPr>
          <p:nvPr>
            <p:ph type="title"/>
          </p:nvPr>
        </p:nvSpPr>
        <p:spPr/>
        <p:txBody>
          <a:bodyPr/>
          <a:lstStyle/>
          <a:p>
            <a:r>
              <a:rPr lang="en-US">
                <a:latin typeface="Arial" panose="020B0604020202020204" pitchFamily="34" charset="0"/>
                <a:cs typeface="Arial" panose="020B0604020202020204" pitchFamily="34" charset="0"/>
              </a:rPr>
              <a:t>Bargaining power of suppliers</a:t>
            </a:r>
          </a:p>
        </p:txBody>
      </p:sp>
      <p:sp>
        <p:nvSpPr>
          <p:cNvPr id="3" name="Content Placeholder 2">
            <a:extLst>
              <a:ext uri="{FF2B5EF4-FFF2-40B4-BE49-F238E27FC236}">
                <a16:creationId xmlns:a16="http://schemas.microsoft.com/office/drawing/2014/main" id="{8096B2ED-53C9-DA39-404A-10365EE83727}"/>
              </a:ext>
            </a:extLst>
          </p:cNvPr>
          <p:cNvSpPr>
            <a:spLocks noGrp="1"/>
          </p:cNvSpPr>
          <p:nvPr>
            <p:ph idx="1"/>
          </p:nvPr>
        </p:nvSpPr>
        <p:spPr>
          <a:xfrm>
            <a:off x="581192" y="2271213"/>
            <a:ext cx="11029615" cy="966801"/>
          </a:xfrm>
          <a:solidFill>
            <a:schemeClr val="accent5">
              <a:lumMod val="20000"/>
              <a:lumOff val="80000"/>
            </a:schemeClr>
          </a:solidFill>
        </p:spPr>
        <p:txBody>
          <a:bodyPr>
            <a:normAutofit/>
          </a:bodyPr>
          <a:lstStyle/>
          <a:p>
            <a:pPr marL="285750" indent="-285750" fontAlgn="base">
              <a:spcBef>
                <a:spcPts val="0"/>
              </a:spcBef>
              <a:spcAft>
                <a:spcPts val="0"/>
              </a:spcAft>
            </a:pPr>
            <a:r>
              <a:rPr lang="en-US">
                <a:solidFill>
                  <a:schemeClr val="tx1"/>
                </a:solidFill>
                <a:latin typeface="Arial"/>
                <a:cs typeface="Arial"/>
              </a:rPr>
              <a:t>Creating original content is crucial for these platforms to establish more market power over suppliers. </a:t>
            </a:r>
            <a:r>
              <a:rPr lang="en-US" sz="1100">
                <a:solidFill>
                  <a:schemeClr val="tx1"/>
                </a:solidFill>
                <a:latin typeface="Arial"/>
                <a:cs typeface="Arial"/>
              </a:rPr>
              <a:t>(5)</a:t>
            </a:r>
            <a:endParaRPr lang="en-US">
              <a:solidFill>
                <a:schemeClr val="tx1"/>
              </a:solidFill>
              <a:latin typeface="Arial"/>
              <a:cs typeface="Arial"/>
            </a:endParaRPr>
          </a:p>
        </p:txBody>
      </p:sp>
      <p:sp>
        <p:nvSpPr>
          <p:cNvPr id="4" name="Slide Number Placeholder 3">
            <a:extLst>
              <a:ext uri="{FF2B5EF4-FFF2-40B4-BE49-F238E27FC236}">
                <a16:creationId xmlns:a16="http://schemas.microsoft.com/office/drawing/2014/main" id="{12CEC3CD-0E56-C3C2-F82B-09C441D2EE3F}"/>
              </a:ext>
            </a:extLst>
          </p:cNvPr>
          <p:cNvSpPr>
            <a:spLocks noGrp="1"/>
          </p:cNvSpPr>
          <p:nvPr>
            <p:ph type="sldNum" sz="quarter" idx="12"/>
          </p:nvPr>
        </p:nvSpPr>
        <p:spPr/>
        <p:txBody>
          <a:bodyPr/>
          <a:lstStyle/>
          <a:p>
            <a:fld id="{2CB9EC67-D49B-4D18-9535-E4EC1DF76AC3}" type="slidenum">
              <a:rPr lang="en-US" dirty="0" smtClean="0"/>
              <a:t>4</a:t>
            </a:fld>
            <a:endParaRPr lang="en-US"/>
          </a:p>
        </p:txBody>
      </p:sp>
      <p:sp>
        <p:nvSpPr>
          <p:cNvPr id="7" name="Minus Sign 6">
            <a:extLst>
              <a:ext uri="{FF2B5EF4-FFF2-40B4-BE49-F238E27FC236}">
                <a16:creationId xmlns:a16="http://schemas.microsoft.com/office/drawing/2014/main" id="{C776A4A3-5F98-6937-1400-CFCC830311BE}"/>
              </a:ext>
            </a:extLst>
          </p:cNvPr>
          <p:cNvSpPr/>
          <p:nvPr/>
        </p:nvSpPr>
        <p:spPr>
          <a:xfrm>
            <a:off x="9043865" y="266505"/>
            <a:ext cx="2779533" cy="1835263"/>
          </a:xfrm>
          <a:prstGeom prst="mathMinus">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1B0360B-F2A8-0FBC-C8E1-86EFC88216CA}"/>
              </a:ext>
            </a:extLst>
          </p:cNvPr>
          <p:cNvSpPr txBox="1"/>
          <p:nvPr/>
        </p:nvSpPr>
        <p:spPr>
          <a:xfrm>
            <a:off x="9406118" y="1009493"/>
            <a:ext cx="2055025" cy="369332"/>
          </a:xfrm>
          <a:prstGeom prst="rect">
            <a:avLst/>
          </a:prstGeom>
          <a:noFill/>
        </p:spPr>
        <p:txBody>
          <a:bodyPr wrap="square" rtlCol="0">
            <a:spAutoFit/>
          </a:bodyPr>
          <a:lstStyle/>
          <a:p>
            <a:pPr algn="ctr"/>
            <a:r>
              <a:rPr lang="en-US">
                <a:latin typeface="Arial" panose="020B0604020202020204" pitchFamily="34" charset="0"/>
                <a:cs typeface="Arial" panose="020B0604020202020204" pitchFamily="34" charset="0"/>
              </a:rPr>
              <a:t>HIGH</a:t>
            </a:r>
          </a:p>
        </p:txBody>
      </p:sp>
      <p:sp>
        <p:nvSpPr>
          <p:cNvPr id="9" name="Content Placeholder 2">
            <a:extLst>
              <a:ext uri="{FF2B5EF4-FFF2-40B4-BE49-F238E27FC236}">
                <a16:creationId xmlns:a16="http://schemas.microsoft.com/office/drawing/2014/main" id="{00381BE0-E434-2E9B-68C1-8F4909B8A5D3}"/>
              </a:ext>
            </a:extLst>
          </p:cNvPr>
          <p:cNvSpPr txBox="1">
            <a:spLocks/>
          </p:cNvSpPr>
          <p:nvPr/>
        </p:nvSpPr>
        <p:spPr>
          <a:xfrm>
            <a:off x="590275" y="3673907"/>
            <a:ext cx="11029615" cy="2282385"/>
          </a:xfrm>
          <a:prstGeom prst="rect">
            <a:avLst/>
          </a:prstGeom>
          <a:solidFill>
            <a:schemeClr val="accent2">
              <a:lumMod val="20000"/>
              <a:lumOff val="80000"/>
            </a:schemeClr>
          </a:solidFill>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285750" indent="-285750" fontAlgn="base">
              <a:spcBef>
                <a:spcPts val="0"/>
              </a:spcBef>
              <a:spcAft>
                <a:spcPts val="0"/>
              </a:spcAft>
              <a:buFont typeface="Wingdings 2"/>
              <a:buChar char=""/>
            </a:pPr>
            <a:r>
              <a:rPr lang="en-US" b="1" i="1">
                <a:solidFill>
                  <a:srgbClr val="000000"/>
                </a:solidFill>
                <a:latin typeface="Arial"/>
                <a:cs typeface="Arial"/>
              </a:rPr>
              <a:t>Threat of forward integration</a:t>
            </a:r>
            <a:r>
              <a:rPr lang="en-US" i="1">
                <a:solidFill>
                  <a:srgbClr val="000000"/>
                </a:solidFill>
                <a:latin typeface="Arial"/>
                <a:cs typeface="Arial"/>
              </a:rPr>
              <a:t> </a:t>
            </a:r>
            <a:r>
              <a:rPr lang="en-US">
                <a:solidFill>
                  <a:srgbClr val="000000"/>
                </a:solidFill>
                <a:latin typeface="Arial"/>
                <a:cs typeface="Arial"/>
              </a:rPr>
              <a:t>exists as players have taken action to create their own streaming platform to screen their own films and series, a direct-to-consumer business model.</a:t>
            </a:r>
            <a:endParaRPr lang="en-US"/>
          </a:p>
          <a:p>
            <a:pPr marL="285750" indent="-285750" fontAlgn="base">
              <a:spcBef>
                <a:spcPts val="0"/>
              </a:spcBef>
              <a:spcAft>
                <a:spcPts val="0"/>
              </a:spcAft>
              <a:buFont typeface="Wingdings 2"/>
              <a:buChar char=""/>
            </a:pPr>
            <a:r>
              <a:rPr lang="en-US">
                <a:solidFill>
                  <a:srgbClr val="000000"/>
                </a:solidFill>
                <a:latin typeface="Arial"/>
                <a:cs typeface="Arial"/>
              </a:rPr>
              <a:t>Suppliers often have a </a:t>
            </a:r>
            <a:r>
              <a:rPr lang="en-US" i="1">
                <a:solidFill>
                  <a:srgbClr val="000000"/>
                </a:solidFill>
                <a:latin typeface="Arial"/>
                <a:cs typeface="Arial"/>
              </a:rPr>
              <a:t>strong </a:t>
            </a:r>
            <a:r>
              <a:rPr lang="en-US" b="1" i="1">
                <a:solidFill>
                  <a:srgbClr val="000000"/>
                </a:solidFill>
                <a:latin typeface="Arial"/>
                <a:cs typeface="Arial"/>
              </a:rPr>
              <a:t>position in negotiations </a:t>
            </a:r>
            <a:r>
              <a:rPr lang="en-US">
                <a:solidFill>
                  <a:srgbClr val="000000"/>
                </a:solidFill>
                <a:latin typeface="Arial"/>
                <a:cs typeface="Arial"/>
              </a:rPr>
              <a:t>due to the popularity and demand for their content.</a:t>
            </a:r>
          </a:p>
          <a:p>
            <a:pPr marL="285750" indent="-285750" fontAlgn="base">
              <a:spcBef>
                <a:spcPts val="0"/>
              </a:spcBef>
              <a:spcAft>
                <a:spcPts val="0"/>
              </a:spcAft>
              <a:buFont typeface="Wingdings 2"/>
              <a:buChar char=""/>
            </a:pPr>
            <a:r>
              <a:rPr lang="en-US" b="1" i="1">
                <a:solidFill>
                  <a:srgbClr val="000000"/>
                </a:solidFill>
                <a:latin typeface="Arial"/>
                <a:cs typeface="Arial"/>
              </a:rPr>
              <a:t>High</a:t>
            </a:r>
            <a:r>
              <a:rPr lang="en-US">
                <a:solidFill>
                  <a:srgbClr val="000000"/>
                </a:solidFill>
                <a:latin typeface="Arial"/>
                <a:cs typeface="Arial"/>
              </a:rPr>
              <a:t> </a:t>
            </a:r>
            <a:r>
              <a:rPr lang="en-US" b="1" i="1">
                <a:solidFill>
                  <a:srgbClr val="000000"/>
                </a:solidFill>
                <a:latin typeface="Arial"/>
                <a:cs typeface="Arial"/>
              </a:rPr>
              <a:t>switching costs</a:t>
            </a:r>
            <a:r>
              <a:rPr lang="en-US" i="1">
                <a:solidFill>
                  <a:srgbClr val="000000"/>
                </a:solidFill>
                <a:latin typeface="Arial"/>
                <a:cs typeface="Arial"/>
              </a:rPr>
              <a:t> </a:t>
            </a:r>
            <a:r>
              <a:rPr lang="en-US">
                <a:solidFill>
                  <a:srgbClr val="000000"/>
                </a:solidFill>
                <a:latin typeface="Arial"/>
                <a:cs typeface="Arial"/>
              </a:rPr>
              <a:t>driven by long-term commitments, contract negotiations, or customized platforms with unique specifications which all rely on reliable resources. </a:t>
            </a:r>
            <a:r>
              <a:rPr lang="en-US" sz="1100">
                <a:solidFill>
                  <a:srgbClr val="000000"/>
                </a:solidFill>
                <a:latin typeface="Arial"/>
                <a:cs typeface="Arial"/>
              </a:rPr>
              <a:t>(6)</a:t>
            </a:r>
          </a:p>
        </p:txBody>
      </p:sp>
      <p:sp>
        <p:nvSpPr>
          <p:cNvPr id="10" name="Minus Sign 9">
            <a:extLst>
              <a:ext uri="{FF2B5EF4-FFF2-40B4-BE49-F238E27FC236}">
                <a16:creationId xmlns:a16="http://schemas.microsoft.com/office/drawing/2014/main" id="{DE2E3B41-F7F2-2753-EBAE-CA8820C9FD50}"/>
              </a:ext>
            </a:extLst>
          </p:cNvPr>
          <p:cNvSpPr/>
          <p:nvPr/>
        </p:nvSpPr>
        <p:spPr>
          <a:xfrm>
            <a:off x="178493" y="2313603"/>
            <a:ext cx="823565" cy="224058"/>
          </a:xfrm>
          <a:prstGeom prst="mathMinus">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lus Sign 10">
            <a:extLst>
              <a:ext uri="{FF2B5EF4-FFF2-40B4-BE49-F238E27FC236}">
                <a16:creationId xmlns:a16="http://schemas.microsoft.com/office/drawing/2014/main" id="{AAD61510-3D29-6E6F-355B-9DCC1CCF390A}"/>
              </a:ext>
            </a:extLst>
          </p:cNvPr>
          <p:cNvSpPr/>
          <p:nvPr/>
        </p:nvSpPr>
        <p:spPr>
          <a:xfrm>
            <a:off x="127019" y="3480123"/>
            <a:ext cx="841733" cy="744378"/>
          </a:xfrm>
          <a:prstGeom prst="mathPlus">
            <a:avLst>
              <a:gd name="adj1" fmla="val 8877"/>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4827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AF089-7C9B-EA1C-B887-14845A332F27}"/>
              </a:ext>
            </a:extLst>
          </p:cNvPr>
          <p:cNvSpPr>
            <a:spLocks noGrp="1"/>
          </p:cNvSpPr>
          <p:nvPr>
            <p:ph type="title"/>
          </p:nvPr>
        </p:nvSpPr>
        <p:spPr/>
        <p:txBody>
          <a:bodyPr/>
          <a:lstStyle/>
          <a:p>
            <a:r>
              <a:rPr lang="en-US">
                <a:latin typeface="Arial" panose="020B0604020202020204" pitchFamily="34" charset="0"/>
                <a:cs typeface="Arial" panose="020B0604020202020204" pitchFamily="34" charset="0"/>
              </a:rPr>
              <a:t>Threat of substitutions</a:t>
            </a:r>
          </a:p>
        </p:txBody>
      </p:sp>
      <p:sp>
        <p:nvSpPr>
          <p:cNvPr id="3" name="Content Placeholder 2">
            <a:extLst>
              <a:ext uri="{FF2B5EF4-FFF2-40B4-BE49-F238E27FC236}">
                <a16:creationId xmlns:a16="http://schemas.microsoft.com/office/drawing/2014/main" id="{8096B2ED-53C9-DA39-404A-10365EE83727}"/>
              </a:ext>
            </a:extLst>
          </p:cNvPr>
          <p:cNvSpPr>
            <a:spLocks noGrp="1"/>
          </p:cNvSpPr>
          <p:nvPr>
            <p:ph idx="1"/>
          </p:nvPr>
        </p:nvSpPr>
        <p:spPr>
          <a:xfrm>
            <a:off x="581192" y="1991023"/>
            <a:ext cx="11029615" cy="1943505"/>
          </a:xfrm>
          <a:solidFill>
            <a:schemeClr val="accent5">
              <a:lumMod val="20000"/>
              <a:lumOff val="80000"/>
            </a:schemeClr>
          </a:solidFill>
        </p:spPr>
        <p:txBody>
          <a:bodyPr>
            <a:normAutofit/>
          </a:bodyPr>
          <a:lstStyle/>
          <a:p>
            <a:pPr marL="285750" indent="-285750" fontAlgn="base">
              <a:spcBef>
                <a:spcPts val="0"/>
              </a:spcBef>
              <a:spcAft>
                <a:spcPts val="0"/>
              </a:spcAft>
            </a:pPr>
            <a:r>
              <a:rPr lang="en-US">
                <a:solidFill>
                  <a:srgbClr val="000000"/>
                </a:solidFill>
                <a:latin typeface="Arial"/>
                <a:cs typeface="Arial"/>
              </a:rPr>
              <a:t>An alternative product is more expensive than the market product. </a:t>
            </a:r>
            <a:r>
              <a:rPr lang="en-US" sz="1100">
                <a:solidFill>
                  <a:srgbClr val="000000"/>
                </a:solidFill>
                <a:latin typeface="Arial"/>
                <a:cs typeface="Arial"/>
              </a:rPr>
              <a:t>(7)</a:t>
            </a:r>
            <a:endParaRPr lang="en-US" sz="1100">
              <a:solidFill>
                <a:srgbClr val="000000"/>
              </a:solidFill>
              <a:latin typeface="Arial" panose="020B0604020202020204" pitchFamily="34" charset="0"/>
              <a:cs typeface="Arial" panose="020B0604020202020204" pitchFamily="34" charset="0"/>
            </a:endParaRPr>
          </a:p>
          <a:p>
            <a:pPr marL="285750" indent="-285750" fontAlgn="base">
              <a:spcBef>
                <a:spcPts val="0"/>
              </a:spcBef>
              <a:spcAft>
                <a:spcPts val="0"/>
              </a:spcAft>
            </a:pPr>
            <a:r>
              <a:rPr lang="en-US" b="1" i="1">
                <a:solidFill>
                  <a:srgbClr val="000000"/>
                </a:solidFill>
                <a:latin typeface="Arial"/>
                <a:cs typeface="Arial"/>
              </a:rPr>
              <a:t>Generic substitution</a:t>
            </a:r>
            <a:r>
              <a:rPr lang="en-US" b="1">
                <a:solidFill>
                  <a:srgbClr val="000000"/>
                </a:solidFill>
                <a:latin typeface="Arial"/>
                <a:cs typeface="Arial"/>
              </a:rPr>
              <a:t>:</a:t>
            </a:r>
            <a:r>
              <a:rPr lang="en-US">
                <a:solidFill>
                  <a:srgbClr val="000000"/>
                </a:solidFill>
                <a:latin typeface="Arial"/>
                <a:cs typeface="Arial"/>
              </a:rPr>
              <a:t> Live events and sports, radio and music streaming, video gaming, etc. Physical entertainment industry has been continuously declining, partially accelerated by the pandemic.</a:t>
            </a:r>
          </a:p>
          <a:p>
            <a:pPr marL="285750" indent="-285750" fontAlgn="base">
              <a:spcBef>
                <a:spcPts val="0"/>
              </a:spcBef>
              <a:spcAft>
                <a:spcPts val="0"/>
              </a:spcAft>
            </a:pPr>
            <a:r>
              <a:rPr lang="en-US" b="1" i="1">
                <a:solidFill>
                  <a:srgbClr val="000000"/>
                </a:solidFill>
                <a:latin typeface="Arial"/>
                <a:cs typeface="Arial"/>
              </a:rPr>
              <a:t>Abandoning</a:t>
            </a:r>
            <a:r>
              <a:rPr lang="en-US" b="1">
                <a:solidFill>
                  <a:srgbClr val="000000"/>
                </a:solidFill>
                <a:latin typeface="Arial"/>
                <a:cs typeface="Arial"/>
              </a:rPr>
              <a:t>:</a:t>
            </a:r>
            <a:r>
              <a:rPr lang="en-US">
                <a:solidFill>
                  <a:srgbClr val="000000"/>
                </a:solidFill>
                <a:latin typeface="Arial"/>
                <a:cs typeface="Arial"/>
              </a:rPr>
              <a:t> Millions of subscribers are canceling their memberships, but the streaming industry is optimistic that the average number of subscriptions per person will rise. </a:t>
            </a:r>
            <a:r>
              <a:rPr lang="en-US" sz="1100">
                <a:solidFill>
                  <a:srgbClr val="000000"/>
                </a:solidFill>
                <a:latin typeface="Arial"/>
                <a:cs typeface="Arial"/>
              </a:rPr>
              <a:t>(8)</a:t>
            </a:r>
            <a:endParaRPr lang="en-US" sz="1100">
              <a:solidFill>
                <a:srgbClr val="000000"/>
              </a:solidFill>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12CEC3CD-0E56-C3C2-F82B-09C441D2EE3F}"/>
              </a:ext>
            </a:extLst>
          </p:cNvPr>
          <p:cNvSpPr>
            <a:spLocks noGrp="1"/>
          </p:cNvSpPr>
          <p:nvPr>
            <p:ph type="sldNum" sz="quarter" idx="12"/>
          </p:nvPr>
        </p:nvSpPr>
        <p:spPr/>
        <p:txBody>
          <a:bodyPr/>
          <a:lstStyle/>
          <a:p>
            <a:fld id="{2CB9EC67-D49B-4D18-9535-E4EC1DF76AC3}" type="slidenum">
              <a:rPr lang="en-US" dirty="0" smtClean="0"/>
              <a:t>5</a:t>
            </a:fld>
            <a:endParaRPr lang="en-US"/>
          </a:p>
        </p:txBody>
      </p:sp>
      <p:sp>
        <p:nvSpPr>
          <p:cNvPr id="7" name="Minus Sign 6">
            <a:extLst>
              <a:ext uri="{FF2B5EF4-FFF2-40B4-BE49-F238E27FC236}">
                <a16:creationId xmlns:a16="http://schemas.microsoft.com/office/drawing/2014/main" id="{C776A4A3-5F98-6937-1400-CFCC830311BE}"/>
              </a:ext>
            </a:extLst>
          </p:cNvPr>
          <p:cNvSpPr/>
          <p:nvPr/>
        </p:nvSpPr>
        <p:spPr>
          <a:xfrm>
            <a:off x="9043865" y="266505"/>
            <a:ext cx="2779533" cy="1835263"/>
          </a:xfrm>
          <a:prstGeom prst="mathMinus">
            <a:avLst/>
          </a:prstGeom>
          <a:solidFill>
            <a:schemeClr val="accent5"/>
          </a:solid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1B0360B-F2A8-0FBC-C8E1-86EFC88216CA}"/>
              </a:ext>
            </a:extLst>
          </p:cNvPr>
          <p:cNvSpPr txBox="1"/>
          <p:nvPr/>
        </p:nvSpPr>
        <p:spPr>
          <a:xfrm>
            <a:off x="9406118" y="1009493"/>
            <a:ext cx="2055025" cy="369332"/>
          </a:xfrm>
          <a:prstGeom prst="rect">
            <a:avLst/>
          </a:prstGeom>
          <a:noFill/>
        </p:spPr>
        <p:txBody>
          <a:bodyPr wrap="square" rtlCol="0">
            <a:spAutoFit/>
          </a:bodyPr>
          <a:lstStyle/>
          <a:p>
            <a:pPr algn="ctr"/>
            <a:r>
              <a:rPr lang="en-US">
                <a:latin typeface="Arial" panose="020B0604020202020204" pitchFamily="34" charset="0"/>
                <a:cs typeface="Arial" panose="020B0604020202020204" pitchFamily="34" charset="0"/>
              </a:rPr>
              <a:t>LOW</a:t>
            </a:r>
          </a:p>
        </p:txBody>
      </p:sp>
      <p:sp>
        <p:nvSpPr>
          <p:cNvPr id="9" name="Content Placeholder 2">
            <a:extLst>
              <a:ext uri="{FF2B5EF4-FFF2-40B4-BE49-F238E27FC236}">
                <a16:creationId xmlns:a16="http://schemas.microsoft.com/office/drawing/2014/main" id="{00381BE0-E434-2E9B-68C1-8F4909B8A5D3}"/>
              </a:ext>
            </a:extLst>
          </p:cNvPr>
          <p:cNvSpPr txBox="1">
            <a:spLocks/>
          </p:cNvSpPr>
          <p:nvPr/>
        </p:nvSpPr>
        <p:spPr>
          <a:xfrm>
            <a:off x="581192" y="5182749"/>
            <a:ext cx="11029615" cy="845341"/>
          </a:xfrm>
          <a:prstGeom prst="rect">
            <a:avLst/>
          </a:prstGeom>
          <a:solidFill>
            <a:schemeClr val="accent2">
              <a:lumMod val="20000"/>
              <a:lumOff val="80000"/>
            </a:schemeClr>
          </a:solidFill>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285750" indent="-285750" fontAlgn="base">
              <a:spcBef>
                <a:spcPts val="0"/>
              </a:spcBef>
              <a:spcAft>
                <a:spcPts val="0"/>
              </a:spcAft>
              <a:buFont typeface="Wingdings 2"/>
              <a:buChar char=""/>
            </a:pPr>
            <a:r>
              <a:rPr lang="en-US">
                <a:solidFill>
                  <a:srgbClr val="000000"/>
                </a:solidFill>
                <a:latin typeface="Arial" panose="020B0604020202020204" pitchFamily="34" charset="0"/>
                <a:cs typeface="Arial" panose="020B0604020202020204" pitchFamily="34" charset="0"/>
              </a:rPr>
              <a:t>The number of existing platforms continue to grow as more players enter the market. </a:t>
            </a:r>
            <a:endParaRPr lang="en-US"/>
          </a:p>
        </p:txBody>
      </p:sp>
      <p:sp>
        <p:nvSpPr>
          <p:cNvPr id="10" name="Minus Sign 9">
            <a:extLst>
              <a:ext uri="{FF2B5EF4-FFF2-40B4-BE49-F238E27FC236}">
                <a16:creationId xmlns:a16="http://schemas.microsoft.com/office/drawing/2014/main" id="{DE2E3B41-F7F2-2753-EBAE-CA8820C9FD50}"/>
              </a:ext>
            </a:extLst>
          </p:cNvPr>
          <p:cNvSpPr/>
          <p:nvPr/>
        </p:nvSpPr>
        <p:spPr>
          <a:xfrm>
            <a:off x="178493" y="2033414"/>
            <a:ext cx="823565" cy="224058"/>
          </a:xfrm>
          <a:prstGeom prst="mathMinus">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lus Sign 10">
            <a:extLst>
              <a:ext uri="{FF2B5EF4-FFF2-40B4-BE49-F238E27FC236}">
                <a16:creationId xmlns:a16="http://schemas.microsoft.com/office/drawing/2014/main" id="{AAD61510-3D29-6E6F-355B-9DCC1CCF390A}"/>
              </a:ext>
            </a:extLst>
          </p:cNvPr>
          <p:cNvSpPr/>
          <p:nvPr/>
        </p:nvSpPr>
        <p:spPr>
          <a:xfrm>
            <a:off x="117936" y="4950774"/>
            <a:ext cx="841733" cy="744378"/>
          </a:xfrm>
          <a:prstGeom prst="mathPlus">
            <a:avLst>
              <a:gd name="adj1" fmla="val 8877"/>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2">
            <a:extLst>
              <a:ext uri="{FF2B5EF4-FFF2-40B4-BE49-F238E27FC236}">
                <a16:creationId xmlns:a16="http://schemas.microsoft.com/office/drawing/2014/main" id="{C973561A-B7F9-256F-B8E4-C9BD81052837}"/>
              </a:ext>
            </a:extLst>
          </p:cNvPr>
          <p:cNvSpPr txBox="1">
            <a:spLocks/>
          </p:cNvSpPr>
          <p:nvPr/>
        </p:nvSpPr>
        <p:spPr>
          <a:xfrm>
            <a:off x="572108" y="4136298"/>
            <a:ext cx="11029615" cy="845341"/>
          </a:xfrm>
          <a:prstGeom prst="rect">
            <a:avLst/>
          </a:prstGeom>
          <a:solidFill>
            <a:schemeClr val="accent3">
              <a:lumMod val="20000"/>
              <a:lumOff val="80000"/>
            </a:schemeClr>
          </a:solidFill>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285750" indent="-285750" fontAlgn="base">
              <a:spcBef>
                <a:spcPts val="0"/>
              </a:spcBef>
              <a:spcAft>
                <a:spcPts val="0"/>
              </a:spcAft>
              <a:buFont typeface="Wingdings 2"/>
              <a:buChar char=""/>
            </a:pPr>
            <a:r>
              <a:rPr lang="en-US" b="1" i="1">
                <a:solidFill>
                  <a:srgbClr val="000000"/>
                </a:solidFill>
                <a:latin typeface="Arial"/>
                <a:cs typeface="Arial"/>
              </a:rPr>
              <a:t>Indirect substitutes</a:t>
            </a:r>
            <a:r>
              <a:rPr lang="en-US" i="1">
                <a:solidFill>
                  <a:srgbClr val="000000"/>
                </a:solidFill>
                <a:latin typeface="Arial"/>
                <a:cs typeface="Arial"/>
              </a:rPr>
              <a:t> </a:t>
            </a:r>
            <a:r>
              <a:rPr lang="en-US">
                <a:solidFill>
                  <a:srgbClr val="000000"/>
                </a:solidFill>
                <a:latin typeface="Arial"/>
                <a:cs typeface="Arial"/>
              </a:rPr>
              <a:t>are physical branches like TV shows, cinema, DVDs, or other online platforms.</a:t>
            </a:r>
            <a:endParaRPr lang="en-US">
              <a:latin typeface="Arial"/>
              <a:cs typeface="Arial"/>
            </a:endParaRPr>
          </a:p>
        </p:txBody>
      </p:sp>
    </p:spTree>
    <p:extLst>
      <p:ext uri="{BB962C8B-B14F-4D97-AF65-F5344CB8AC3E}">
        <p14:creationId xmlns:p14="http://schemas.microsoft.com/office/powerpoint/2010/main" val="1843452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AF089-7C9B-EA1C-B887-14845A332F27}"/>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Threat of new entrants</a:t>
            </a:r>
          </a:p>
        </p:txBody>
      </p:sp>
      <p:sp>
        <p:nvSpPr>
          <p:cNvPr id="3" name="Content Placeholder 2">
            <a:extLst>
              <a:ext uri="{FF2B5EF4-FFF2-40B4-BE49-F238E27FC236}">
                <a16:creationId xmlns:a16="http://schemas.microsoft.com/office/drawing/2014/main" id="{8096B2ED-53C9-DA39-404A-10365EE83727}"/>
              </a:ext>
            </a:extLst>
          </p:cNvPr>
          <p:cNvSpPr>
            <a:spLocks noGrp="1"/>
          </p:cNvSpPr>
          <p:nvPr>
            <p:ph idx="1"/>
          </p:nvPr>
        </p:nvSpPr>
        <p:spPr>
          <a:xfrm>
            <a:off x="593482" y="2101636"/>
            <a:ext cx="11029615" cy="1638705"/>
          </a:xfrm>
          <a:solidFill>
            <a:schemeClr val="accent5">
              <a:lumMod val="20000"/>
              <a:lumOff val="80000"/>
            </a:schemeClr>
          </a:solidFill>
        </p:spPr>
        <p:txBody>
          <a:bodyPr>
            <a:normAutofit/>
          </a:bodyPr>
          <a:lstStyle/>
          <a:p>
            <a:pPr marL="0" indent="0" fontAlgn="base">
              <a:spcBef>
                <a:spcPts val="0"/>
              </a:spcBef>
              <a:spcAft>
                <a:spcPts val="0"/>
              </a:spcAft>
              <a:buNone/>
            </a:pPr>
            <a:r>
              <a:rPr lang="en-US" b="1" i="1">
                <a:solidFill>
                  <a:srgbClr val="000000"/>
                </a:solidFill>
                <a:latin typeface="Arial"/>
                <a:cs typeface="Arial"/>
              </a:rPr>
              <a:t>Financial barriers:</a:t>
            </a:r>
            <a:r>
              <a:rPr lang="en-US" b="1">
                <a:solidFill>
                  <a:srgbClr val="000000"/>
                </a:solidFill>
                <a:latin typeface="Arial"/>
                <a:cs typeface="Arial"/>
              </a:rPr>
              <a:t> </a:t>
            </a:r>
            <a:endParaRPr lang="en-US" b="1">
              <a:solidFill>
                <a:srgbClr val="3D3D3D"/>
              </a:solidFill>
              <a:latin typeface="Gill Sans MT" panose="020B0502020104020203"/>
              <a:cs typeface="Arial"/>
            </a:endParaRPr>
          </a:p>
          <a:p>
            <a:pPr marL="285750" indent="-285750">
              <a:spcBef>
                <a:spcPts val="0"/>
              </a:spcBef>
              <a:spcAft>
                <a:spcPts val="0"/>
              </a:spcAft>
            </a:pPr>
            <a:r>
              <a:rPr lang="en-US" sz="1800">
                <a:solidFill>
                  <a:srgbClr val="000000"/>
                </a:solidFill>
                <a:latin typeface="Arial"/>
                <a:cs typeface="Arial"/>
              </a:rPr>
              <a:t>Economies of scale create barriers of entry due to high fixed costs, content </a:t>
            </a:r>
            <a:r>
              <a:rPr lang="en-US">
                <a:solidFill>
                  <a:srgbClr val="000000"/>
                </a:solidFill>
                <a:latin typeface="Arial"/>
                <a:cs typeface="Arial"/>
              </a:rPr>
              <a:t>acquisition.</a:t>
            </a:r>
            <a:endParaRPr lang="en-US" sz="1100">
              <a:solidFill>
                <a:srgbClr val="000000"/>
              </a:solidFill>
              <a:latin typeface="Arial" panose="020B0604020202020204" pitchFamily="34" charset="0"/>
              <a:cs typeface="Arial" panose="020B0604020202020204" pitchFamily="34" charset="0"/>
            </a:endParaRPr>
          </a:p>
          <a:p>
            <a:pPr marL="285750" indent="-285750">
              <a:spcBef>
                <a:spcPts val="0"/>
              </a:spcBef>
              <a:spcAft>
                <a:spcPts val="0"/>
              </a:spcAft>
            </a:pPr>
            <a:r>
              <a:rPr lang="en-US">
                <a:solidFill>
                  <a:srgbClr val="000000"/>
                </a:solidFill>
                <a:latin typeface="Arial"/>
                <a:cs typeface="Arial"/>
              </a:rPr>
              <a:t>Initial</a:t>
            </a:r>
            <a:r>
              <a:rPr lang="en-US" sz="1800" b="0" u="none" strike="noStrike">
                <a:solidFill>
                  <a:srgbClr val="000000"/>
                </a:solidFill>
                <a:effectLst/>
                <a:latin typeface="Arial"/>
                <a:cs typeface="Arial"/>
              </a:rPr>
              <a:t> cost of investment </a:t>
            </a:r>
            <a:r>
              <a:rPr lang="en-US" sz="1800" b="0" i="0" u="none" strike="noStrike">
                <a:solidFill>
                  <a:srgbClr val="000000"/>
                </a:solidFill>
                <a:effectLst/>
                <a:latin typeface="Arial"/>
                <a:cs typeface="Arial"/>
              </a:rPr>
              <a:t>is high. </a:t>
            </a:r>
            <a:r>
              <a:rPr lang="en-US" sz="1100">
                <a:solidFill>
                  <a:srgbClr val="000000"/>
                </a:solidFill>
                <a:latin typeface="Arial"/>
                <a:cs typeface="Arial"/>
              </a:rPr>
              <a:t>(9)</a:t>
            </a:r>
            <a:endParaRPr lang="en-US" sz="1100" b="0" i="0" u="none" strike="noStrike">
              <a:solidFill>
                <a:srgbClr val="000000"/>
              </a:solidFill>
              <a:effectLst/>
              <a:latin typeface="Arial" panose="020B0604020202020204" pitchFamily="34" charset="0"/>
              <a:cs typeface="Arial" panose="020B0604020202020204" pitchFamily="34" charset="0"/>
            </a:endParaRPr>
          </a:p>
          <a:p>
            <a:pPr marL="0" indent="0" fontAlgn="base">
              <a:spcBef>
                <a:spcPts val="0"/>
              </a:spcBef>
              <a:spcAft>
                <a:spcPts val="0"/>
              </a:spcAft>
              <a:buNone/>
            </a:pPr>
            <a:r>
              <a:rPr lang="en-US" b="1" i="1">
                <a:solidFill>
                  <a:srgbClr val="000000"/>
                </a:solidFill>
                <a:latin typeface="Arial"/>
                <a:cs typeface="Arial"/>
              </a:rPr>
              <a:t>Barriers based on resources and capabilities:</a:t>
            </a:r>
            <a:endParaRPr lang="en-US">
              <a:solidFill>
                <a:srgbClr val="3D3D3D"/>
              </a:solidFill>
              <a:latin typeface="Gill Sans MT" panose="020B0502020104020203"/>
              <a:cs typeface="Arial"/>
            </a:endParaRPr>
          </a:p>
          <a:p>
            <a:pPr marL="285750" indent="-285750">
              <a:spcBef>
                <a:spcPts val="0"/>
              </a:spcBef>
              <a:spcAft>
                <a:spcPts val="0"/>
              </a:spcAft>
            </a:pPr>
            <a:r>
              <a:rPr lang="en-US" sz="1800">
                <a:solidFill>
                  <a:srgbClr val="000000"/>
                </a:solidFill>
                <a:latin typeface="Arial"/>
                <a:cs typeface="Arial"/>
              </a:rPr>
              <a:t>Power</a:t>
            </a:r>
            <a:r>
              <a:rPr lang="en-US" sz="1800" b="0" i="0" u="none" strike="noStrike">
                <a:solidFill>
                  <a:srgbClr val="000000"/>
                </a:solidFill>
                <a:effectLst/>
                <a:latin typeface="Arial"/>
                <a:cs typeface="Arial"/>
              </a:rPr>
              <a:t> to immediately launch the service with their own content due to substantial resources</a:t>
            </a:r>
            <a:r>
              <a:rPr lang="en-US" sz="1800">
                <a:solidFill>
                  <a:srgbClr val="000000"/>
                </a:solidFill>
                <a:latin typeface="Arial"/>
                <a:cs typeface="Arial"/>
              </a:rPr>
              <a:t>.</a:t>
            </a:r>
            <a:endParaRPr lang="en-US" sz="1800"/>
          </a:p>
        </p:txBody>
      </p:sp>
      <p:sp>
        <p:nvSpPr>
          <p:cNvPr id="4" name="Slide Number Placeholder 3">
            <a:extLst>
              <a:ext uri="{FF2B5EF4-FFF2-40B4-BE49-F238E27FC236}">
                <a16:creationId xmlns:a16="http://schemas.microsoft.com/office/drawing/2014/main" id="{12CEC3CD-0E56-C3C2-F82B-09C441D2EE3F}"/>
              </a:ext>
            </a:extLst>
          </p:cNvPr>
          <p:cNvSpPr>
            <a:spLocks noGrp="1"/>
          </p:cNvSpPr>
          <p:nvPr>
            <p:ph type="sldNum" sz="quarter" idx="12"/>
          </p:nvPr>
        </p:nvSpPr>
        <p:spPr>
          <a:xfrm>
            <a:off x="10596400" y="5879015"/>
            <a:ext cx="1052508" cy="365125"/>
          </a:xfrm>
        </p:spPr>
        <p:txBody>
          <a:bodyPr/>
          <a:lstStyle/>
          <a:p>
            <a:fld id="{2CB9EC67-D49B-4D18-9535-E4EC1DF76AC3}" type="slidenum">
              <a:rPr lang="en-US" dirty="0" smtClean="0"/>
              <a:t>6</a:t>
            </a:fld>
            <a:endParaRPr lang="en-US"/>
          </a:p>
        </p:txBody>
      </p:sp>
      <p:sp>
        <p:nvSpPr>
          <p:cNvPr id="9" name="Content Placeholder 2">
            <a:extLst>
              <a:ext uri="{FF2B5EF4-FFF2-40B4-BE49-F238E27FC236}">
                <a16:creationId xmlns:a16="http://schemas.microsoft.com/office/drawing/2014/main" id="{00381BE0-E434-2E9B-68C1-8F4909B8A5D3}"/>
              </a:ext>
            </a:extLst>
          </p:cNvPr>
          <p:cNvSpPr txBox="1">
            <a:spLocks/>
          </p:cNvSpPr>
          <p:nvPr/>
        </p:nvSpPr>
        <p:spPr>
          <a:xfrm>
            <a:off x="628375" y="4271384"/>
            <a:ext cx="11029615" cy="2005018"/>
          </a:xfrm>
          <a:prstGeom prst="rect">
            <a:avLst/>
          </a:prstGeom>
          <a:solidFill>
            <a:schemeClr val="accent2">
              <a:lumMod val="20000"/>
              <a:lumOff val="80000"/>
            </a:schemeClr>
          </a:solidFill>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fontAlgn="base">
              <a:spcBef>
                <a:spcPts val="0"/>
              </a:spcBef>
              <a:spcAft>
                <a:spcPts val="0"/>
              </a:spcAft>
              <a:buNone/>
            </a:pPr>
            <a:r>
              <a:rPr lang="en-US">
                <a:solidFill>
                  <a:srgbClr val="000000"/>
                </a:solidFill>
                <a:latin typeface="Arial"/>
                <a:cs typeface="Arial"/>
              </a:rPr>
              <a:t>Streaming industry has seen an influx of new players in recent years</a:t>
            </a:r>
            <a:r>
              <a:rPr lang="en-US" sz="1100">
                <a:solidFill>
                  <a:srgbClr val="000000"/>
                </a:solidFill>
                <a:latin typeface="Arial"/>
                <a:cs typeface="Arial"/>
              </a:rPr>
              <a:t>(10)</a:t>
            </a:r>
            <a:endParaRPr lang="en-US" sz="1100"/>
          </a:p>
          <a:p>
            <a:pPr marL="0" indent="0" fontAlgn="base">
              <a:spcBef>
                <a:spcPts val="0"/>
              </a:spcBef>
              <a:spcAft>
                <a:spcPts val="0"/>
              </a:spcAft>
              <a:buNone/>
            </a:pPr>
            <a:r>
              <a:rPr lang="en-US" b="1" i="1">
                <a:solidFill>
                  <a:srgbClr val="000000"/>
                </a:solidFill>
                <a:latin typeface="Arial"/>
                <a:cs typeface="Arial"/>
              </a:rPr>
              <a:t>Strong dependence on content:</a:t>
            </a:r>
            <a:endParaRPr lang="en-US" sz="900" i="1">
              <a:solidFill>
                <a:srgbClr val="000000"/>
              </a:solidFill>
              <a:latin typeface="Arial"/>
              <a:cs typeface="Arial"/>
            </a:endParaRPr>
          </a:p>
          <a:p>
            <a:pPr marL="285750" indent="-285750">
              <a:spcBef>
                <a:spcPts val="0"/>
              </a:spcBef>
              <a:spcAft>
                <a:spcPts val="0"/>
              </a:spcAft>
            </a:pPr>
            <a:r>
              <a:rPr lang="en-US">
                <a:solidFill>
                  <a:srgbClr val="000000"/>
                </a:solidFill>
                <a:latin typeface="Arial"/>
                <a:cs typeface="Arial"/>
              </a:rPr>
              <a:t>Rise</a:t>
            </a:r>
            <a:r>
              <a:rPr lang="en-US" b="0" i="0" u="none" strike="noStrike">
                <a:solidFill>
                  <a:srgbClr val="000000"/>
                </a:solidFill>
                <a:effectLst/>
                <a:latin typeface="Arial"/>
                <a:cs typeface="Arial"/>
              </a:rPr>
              <a:t> of vertical integration has led to the entry of content owners launching their own streaming platforms. </a:t>
            </a:r>
            <a:r>
              <a:rPr lang="en-US" sz="1100">
                <a:solidFill>
                  <a:srgbClr val="000000"/>
                </a:solidFill>
                <a:latin typeface="Arial"/>
                <a:cs typeface="Arial"/>
              </a:rPr>
              <a:t>(10)</a:t>
            </a:r>
            <a:endParaRPr lang="en-US" sz="1100" i="1">
              <a:solidFill>
                <a:srgbClr val="000000"/>
              </a:solidFill>
              <a:latin typeface="Arial"/>
              <a:cs typeface="Arial"/>
            </a:endParaRPr>
          </a:p>
          <a:p>
            <a:pPr marL="0" indent="0">
              <a:spcBef>
                <a:spcPts val="0"/>
              </a:spcBef>
              <a:spcAft>
                <a:spcPts val="0"/>
              </a:spcAft>
              <a:buNone/>
            </a:pPr>
            <a:r>
              <a:rPr lang="en-US" b="1" i="1">
                <a:solidFill>
                  <a:srgbClr val="000000"/>
                </a:solidFill>
                <a:latin typeface="Arial"/>
                <a:cs typeface="Arial"/>
              </a:rPr>
              <a:t>Low barrier in technology: </a:t>
            </a:r>
            <a:endParaRPr lang="en-US" b="1" i="1">
              <a:solidFill>
                <a:srgbClr val="3D3D3D"/>
              </a:solidFill>
              <a:latin typeface="Gill Sans MT" panose="020B0502020104020203"/>
              <a:cs typeface="Arial"/>
            </a:endParaRPr>
          </a:p>
          <a:p>
            <a:pPr marL="285750" indent="-285750">
              <a:spcBef>
                <a:spcPts val="0"/>
              </a:spcBef>
              <a:spcAft>
                <a:spcPts val="0"/>
              </a:spcAft>
            </a:pPr>
            <a:r>
              <a:rPr lang="en-US" sz="1800">
                <a:solidFill>
                  <a:srgbClr val="000000"/>
                </a:solidFill>
                <a:latin typeface="Arial"/>
                <a:cs typeface="Arial"/>
              </a:rPr>
              <a:t>A</a:t>
            </a:r>
            <a:r>
              <a:rPr lang="en-US" sz="1800" b="0" i="0" u="none" strike="noStrike">
                <a:solidFill>
                  <a:srgbClr val="000000"/>
                </a:solidFill>
                <a:effectLst/>
                <a:latin typeface="Arial"/>
                <a:cs typeface="Arial"/>
              </a:rPr>
              <a:t> video streaming website is not difficult to set up. </a:t>
            </a:r>
            <a:r>
              <a:rPr lang="en-US" sz="1100" b="0" i="0" u="none" strike="noStrike">
                <a:solidFill>
                  <a:srgbClr val="000000"/>
                </a:solidFill>
                <a:effectLst/>
                <a:latin typeface="Arial"/>
                <a:cs typeface="Arial"/>
              </a:rPr>
              <a:t>(</a:t>
            </a:r>
            <a:r>
              <a:rPr lang="en-US" sz="1100">
                <a:solidFill>
                  <a:srgbClr val="000000"/>
                </a:solidFill>
                <a:latin typeface="Arial"/>
                <a:cs typeface="Arial"/>
              </a:rPr>
              <a:t>11</a:t>
            </a:r>
            <a:r>
              <a:rPr lang="en-US" sz="1100" b="0" i="0" u="none" strike="noStrike">
                <a:solidFill>
                  <a:srgbClr val="000000"/>
                </a:solidFill>
                <a:effectLst/>
                <a:latin typeface="Arial"/>
                <a:cs typeface="Arial"/>
              </a:rPr>
              <a:t>)</a:t>
            </a:r>
            <a:endParaRPr lang="en-US" b="1" i="1">
              <a:solidFill>
                <a:srgbClr val="3D3D3D"/>
              </a:solidFill>
              <a:latin typeface="Gill Sans MT" panose="020B0502020104020203"/>
              <a:cs typeface="Arial"/>
            </a:endParaRPr>
          </a:p>
          <a:p>
            <a:pPr marL="285750" indent="-285750">
              <a:spcBef>
                <a:spcPts val="0"/>
              </a:spcBef>
              <a:spcAft>
                <a:spcPts val="0"/>
              </a:spcAft>
            </a:pPr>
            <a:r>
              <a:rPr lang="en-US" sz="1800">
                <a:solidFill>
                  <a:srgbClr val="000000"/>
                </a:solidFill>
                <a:latin typeface="Arial"/>
                <a:cs typeface="Arial"/>
              </a:rPr>
              <a:t>The availability of digital content and advancements in streaming technology. </a:t>
            </a:r>
            <a:r>
              <a:rPr lang="en-US" sz="1100">
                <a:solidFill>
                  <a:srgbClr val="000000"/>
                </a:solidFill>
                <a:latin typeface="Arial"/>
                <a:cs typeface="Arial"/>
              </a:rPr>
              <a:t>(10)</a:t>
            </a:r>
            <a:endParaRPr lang="en-US" b="1" i="1">
              <a:solidFill>
                <a:srgbClr val="3D3D3D"/>
              </a:solidFill>
              <a:latin typeface="Gill Sans MT" panose="020B0502020104020203"/>
              <a:cs typeface="Arial"/>
            </a:endParaRPr>
          </a:p>
        </p:txBody>
      </p:sp>
      <p:sp>
        <p:nvSpPr>
          <p:cNvPr id="10" name="Minus Sign 9">
            <a:extLst>
              <a:ext uri="{FF2B5EF4-FFF2-40B4-BE49-F238E27FC236}">
                <a16:creationId xmlns:a16="http://schemas.microsoft.com/office/drawing/2014/main" id="{DE2E3B41-F7F2-2753-EBAE-CA8820C9FD50}"/>
              </a:ext>
            </a:extLst>
          </p:cNvPr>
          <p:cNvSpPr/>
          <p:nvPr/>
        </p:nvSpPr>
        <p:spPr>
          <a:xfrm>
            <a:off x="129332" y="1922801"/>
            <a:ext cx="823565" cy="224058"/>
          </a:xfrm>
          <a:prstGeom prst="mathMinus">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lus Sign 10">
            <a:extLst>
              <a:ext uri="{FF2B5EF4-FFF2-40B4-BE49-F238E27FC236}">
                <a16:creationId xmlns:a16="http://schemas.microsoft.com/office/drawing/2014/main" id="{AAD61510-3D29-6E6F-355B-9DCC1CCF390A}"/>
              </a:ext>
            </a:extLst>
          </p:cNvPr>
          <p:cNvSpPr/>
          <p:nvPr/>
        </p:nvSpPr>
        <p:spPr>
          <a:xfrm>
            <a:off x="161638" y="3901873"/>
            <a:ext cx="841733" cy="744378"/>
          </a:xfrm>
          <a:prstGeom prst="mathPlus">
            <a:avLst>
              <a:gd name="adj1" fmla="val 8877"/>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Minus Sign 4">
            <a:extLst>
              <a:ext uri="{FF2B5EF4-FFF2-40B4-BE49-F238E27FC236}">
                <a16:creationId xmlns:a16="http://schemas.microsoft.com/office/drawing/2014/main" id="{0782D4ED-20BC-72CC-5066-E7196CBDAED6}"/>
              </a:ext>
            </a:extLst>
          </p:cNvPr>
          <p:cNvSpPr/>
          <p:nvPr/>
        </p:nvSpPr>
        <p:spPr>
          <a:xfrm>
            <a:off x="9043865" y="266505"/>
            <a:ext cx="2779533" cy="1835263"/>
          </a:xfrm>
          <a:prstGeom prst="mathMinus">
            <a:avLst/>
          </a:prstGeom>
          <a:solidFill>
            <a:schemeClr val="accent3"/>
          </a:solid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28A9BC2-6F38-DB3F-1EEE-09D85042AFD4}"/>
              </a:ext>
            </a:extLst>
          </p:cNvPr>
          <p:cNvSpPr txBox="1"/>
          <p:nvPr/>
        </p:nvSpPr>
        <p:spPr>
          <a:xfrm>
            <a:off x="9406118" y="1009493"/>
            <a:ext cx="2055025" cy="369332"/>
          </a:xfrm>
          <a:prstGeom prst="rect">
            <a:avLst/>
          </a:prstGeom>
          <a:noFill/>
        </p:spPr>
        <p:txBody>
          <a:bodyPr wrap="square" rtlCol="0">
            <a:spAutoFit/>
          </a:bodyPr>
          <a:lstStyle/>
          <a:p>
            <a:pPr algn="ctr"/>
            <a:r>
              <a:rPr lang="en-US">
                <a:latin typeface="Arial" panose="020B0604020202020204" pitchFamily="34" charset="0"/>
                <a:cs typeface="Arial" panose="020B0604020202020204" pitchFamily="34" charset="0"/>
              </a:rPr>
              <a:t>MODERATE</a:t>
            </a:r>
          </a:p>
        </p:txBody>
      </p:sp>
    </p:spTree>
    <p:extLst>
      <p:ext uri="{BB962C8B-B14F-4D97-AF65-F5344CB8AC3E}">
        <p14:creationId xmlns:p14="http://schemas.microsoft.com/office/powerpoint/2010/main" val="2802563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AF089-7C9B-EA1C-B887-14845A332F27}"/>
              </a:ext>
            </a:extLst>
          </p:cNvPr>
          <p:cNvSpPr>
            <a:spLocks noGrp="1"/>
          </p:cNvSpPr>
          <p:nvPr>
            <p:ph type="title"/>
          </p:nvPr>
        </p:nvSpPr>
        <p:spPr/>
        <p:txBody>
          <a:bodyPr/>
          <a:lstStyle/>
          <a:p>
            <a:r>
              <a:rPr lang="en-US">
                <a:latin typeface="Arial" panose="020B0604020202020204" pitchFamily="34" charset="0"/>
                <a:cs typeface="Arial" panose="020B0604020202020204" pitchFamily="34" charset="0"/>
              </a:rPr>
              <a:t>COMPETITIVE RIVALRY</a:t>
            </a:r>
          </a:p>
        </p:txBody>
      </p:sp>
      <p:sp>
        <p:nvSpPr>
          <p:cNvPr id="3" name="Content Placeholder 2">
            <a:extLst>
              <a:ext uri="{FF2B5EF4-FFF2-40B4-BE49-F238E27FC236}">
                <a16:creationId xmlns:a16="http://schemas.microsoft.com/office/drawing/2014/main" id="{8096B2ED-53C9-DA39-404A-10365EE83727}"/>
              </a:ext>
            </a:extLst>
          </p:cNvPr>
          <p:cNvSpPr>
            <a:spLocks noGrp="1"/>
          </p:cNvSpPr>
          <p:nvPr>
            <p:ph idx="1"/>
          </p:nvPr>
        </p:nvSpPr>
        <p:spPr>
          <a:xfrm>
            <a:off x="603007" y="2236829"/>
            <a:ext cx="11010565" cy="715671"/>
          </a:xfrm>
          <a:solidFill>
            <a:schemeClr val="accent5">
              <a:lumMod val="20000"/>
              <a:lumOff val="80000"/>
            </a:schemeClr>
          </a:solidFill>
        </p:spPr>
        <p:txBody>
          <a:bodyPr>
            <a:normAutofit/>
          </a:bodyPr>
          <a:lstStyle/>
          <a:p>
            <a:pPr marL="285750" indent="-285750" fontAlgn="base">
              <a:spcBef>
                <a:spcPts val="0"/>
              </a:spcBef>
              <a:spcAft>
                <a:spcPts val="0"/>
              </a:spcAft>
              <a:buFont typeface="Wingdings 2"/>
              <a:buChar char=""/>
            </a:pPr>
            <a:r>
              <a:rPr lang="en-US">
                <a:solidFill>
                  <a:srgbClr val="000000"/>
                </a:solidFill>
                <a:latin typeface="Arial"/>
                <a:cs typeface="Arial"/>
              </a:rPr>
              <a:t>High degree of differentiation</a:t>
            </a:r>
            <a:r>
              <a:rPr lang="en-US" b="1">
                <a:solidFill>
                  <a:srgbClr val="000000"/>
                </a:solidFill>
                <a:latin typeface="Arial"/>
                <a:cs typeface="Arial"/>
              </a:rPr>
              <a:t>.</a:t>
            </a:r>
            <a:r>
              <a:rPr lang="en-US">
                <a:solidFill>
                  <a:srgbClr val="000000"/>
                </a:solidFill>
                <a:latin typeface="Arial"/>
                <a:cs typeface="Arial"/>
              </a:rPr>
              <a:t> </a:t>
            </a:r>
            <a:r>
              <a:rPr lang="en-US" sz="1100">
                <a:solidFill>
                  <a:srgbClr val="000000"/>
                </a:solidFill>
                <a:latin typeface="Arial"/>
                <a:cs typeface="Arial"/>
              </a:rPr>
              <a:t>(12)</a:t>
            </a:r>
            <a:endParaRPr lang="en-US">
              <a:latin typeface="Arial"/>
              <a:cs typeface="Arial"/>
            </a:endParaRPr>
          </a:p>
        </p:txBody>
      </p:sp>
      <p:sp>
        <p:nvSpPr>
          <p:cNvPr id="4" name="Slide Number Placeholder 3">
            <a:extLst>
              <a:ext uri="{FF2B5EF4-FFF2-40B4-BE49-F238E27FC236}">
                <a16:creationId xmlns:a16="http://schemas.microsoft.com/office/drawing/2014/main" id="{12CEC3CD-0E56-C3C2-F82B-09C441D2EE3F}"/>
              </a:ext>
            </a:extLst>
          </p:cNvPr>
          <p:cNvSpPr>
            <a:spLocks noGrp="1"/>
          </p:cNvSpPr>
          <p:nvPr>
            <p:ph type="sldNum" sz="quarter" idx="12"/>
          </p:nvPr>
        </p:nvSpPr>
        <p:spPr>
          <a:xfrm>
            <a:off x="10570590" y="6201943"/>
            <a:ext cx="1052508" cy="365125"/>
          </a:xfrm>
        </p:spPr>
        <p:txBody>
          <a:bodyPr/>
          <a:lstStyle/>
          <a:p>
            <a:fld id="{2CB9EC67-D49B-4D18-9535-E4EC1DF76AC3}" type="slidenum">
              <a:rPr lang="en-US" dirty="0" smtClean="0"/>
              <a:t>7</a:t>
            </a:fld>
            <a:endParaRPr lang="en-US"/>
          </a:p>
        </p:txBody>
      </p:sp>
      <p:sp>
        <p:nvSpPr>
          <p:cNvPr id="7" name="Minus Sign 6">
            <a:extLst>
              <a:ext uri="{FF2B5EF4-FFF2-40B4-BE49-F238E27FC236}">
                <a16:creationId xmlns:a16="http://schemas.microsoft.com/office/drawing/2014/main" id="{C776A4A3-5F98-6937-1400-CFCC830311BE}"/>
              </a:ext>
            </a:extLst>
          </p:cNvPr>
          <p:cNvSpPr/>
          <p:nvPr/>
        </p:nvSpPr>
        <p:spPr>
          <a:xfrm>
            <a:off x="9043865" y="266505"/>
            <a:ext cx="2779533" cy="1835263"/>
          </a:xfrm>
          <a:prstGeom prst="mathMinus">
            <a:avLst/>
          </a:prstGeom>
          <a:solidFill>
            <a:schemeClr val="accent2">
              <a:lumMod val="60000"/>
              <a:lumOff val="4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1B0360B-F2A8-0FBC-C8E1-86EFC88216CA}"/>
              </a:ext>
            </a:extLst>
          </p:cNvPr>
          <p:cNvSpPr txBox="1"/>
          <p:nvPr/>
        </p:nvSpPr>
        <p:spPr>
          <a:xfrm>
            <a:off x="9332262" y="1009493"/>
            <a:ext cx="2214945" cy="369332"/>
          </a:xfrm>
          <a:prstGeom prst="rect">
            <a:avLst/>
          </a:prstGeom>
          <a:noFill/>
        </p:spPr>
        <p:txBody>
          <a:bodyPr wrap="square" rtlCol="0">
            <a:spAutoFit/>
          </a:bodyPr>
          <a:lstStyle/>
          <a:p>
            <a:pPr algn="ctr"/>
            <a:r>
              <a:rPr lang="en-US">
                <a:latin typeface="Arial" panose="020B0604020202020204" pitchFamily="34" charset="0"/>
                <a:cs typeface="Arial" panose="020B0604020202020204" pitchFamily="34" charset="0"/>
              </a:rPr>
              <a:t>RELATIVELY HIGH</a:t>
            </a:r>
          </a:p>
        </p:txBody>
      </p:sp>
      <p:sp>
        <p:nvSpPr>
          <p:cNvPr id="9" name="Content Placeholder 2">
            <a:extLst>
              <a:ext uri="{FF2B5EF4-FFF2-40B4-BE49-F238E27FC236}">
                <a16:creationId xmlns:a16="http://schemas.microsoft.com/office/drawing/2014/main" id="{00381BE0-E434-2E9B-68C1-8F4909B8A5D3}"/>
              </a:ext>
            </a:extLst>
          </p:cNvPr>
          <p:cNvSpPr txBox="1">
            <a:spLocks/>
          </p:cNvSpPr>
          <p:nvPr/>
        </p:nvSpPr>
        <p:spPr>
          <a:xfrm>
            <a:off x="603007" y="3559529"/>
            <a:ext cx="11010565" cy="2114292"/>
          </a:xfrm>
          <a:prstGeom prst="rect">
            <a:avLst/>
          </a:prstGeom>
          <a:solidFill>
            <a:schemeClr val="accent2">
              <a:lumMod val="20000"/>
              <a:lumOff val="80000"/>
            </a:schemeClr>
          </a:solidFill>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285750" indent="-285750" fontAlgn="base">
              <a:spcBef>
                <a:spcPts val="0"/>
              </a:spcBef>
              <a:spcAft>
                <a:spcPts val="0"/>
              </a:spcAft>
            </a:pPr>
            <a:r>
              <a:rPr lang="en-US" b="1" i="1">
                <a:solidFill>
                  <a:srgbClr val="000000"/>
                </a:solidFill>
                <a:latin typeface="Arial"/>
                <a:cs typeface="Arial"/>
              </a:rPr>
              <a:t>Equilibrium</a:t>
            </a:r>
            <a:r>
              <a:rPr lang="en-US" b="1" i="1" strike="noStrike">
                <a:solidFill>
                  <a:srgbClr val="000000"/>
                </a:solidFill>
                <a:effectLst/>
                <a:latin typeface="Arial"/>
                <a:cs typeface="Arial"/>
              </a:rPr>
              <a:t> of forces</a:t>
            </a:r>
            <a:r>
              <a:rPr lang="en-US" b="1">
                <a:solidFill>
                  <a:srgbClr val="000000"/>
                </a:solidFill>
                <a:latin typeface="Arial"/>
                <a:cs typeface="Arial"/>
              </a:rPr>
              <a:t> </a:t>
            </a:r>
            <a:r>
              <a:rPr lang="en-US">
                <a:solidFill>
                  <a:srgbClr val="000000"/>
                </a:solidFill>
                <a:latin typeface="Arial"/>
                <a:cs typeface="Arial"/>
              </a:rPr>
              <a:t>exists due</a:t>
            </a:r>
            <a:r>
              <a:rPr lang="en-US" b="0" i="0" u="none" strike="noStrike">
                <a:solidFill>
                  <a:srgbClr val="000000"/>
                </a:solidFill>
                <a:effectLst/>
                <a:latin typeface="Arial"/>
                <a:cs typeface="Arial"/>
              </a:rPr>
              <a:t> to the competitive and dynamic landscape.</a:t>
            </a:r>
            <a:endParaRPr lang="en-US"/>
          </a:p>
          <a:p>
            <a:pPr marL="285750" indent="-285750" fontAlgn="base">
              <a:spcBef>
                <a:spcPts val="0"/>
              </a:spcBef>
              <a:spcAft>
                <a:spcPts val="0"/>
              </a:spcAft>
            </a:pPr>
            <a:r>
              <a:rPr lang="en-US" b="1" i="1">
                <a:solidFill>
                  <a:schemeClr val="tx1"/>
                </a:solidFill>
                <a:latin typeface="Arial"/>
                <a:cs typeface="Arial"/>
              </a:rPr>
              <a:t>High fixed cost </a:t>
            </a:r>
            <a:r>
              <a:rPr lang="en-US">
                <a:solidFill>
                  <a:schemeClr val="tx1"/>
                </a:solidFill>
                <a:latin typeface="Arial"/>
                <a:cs typeface="Arial"/>
              </a:rPr>
              <a:t>have been invested in creation of new content, licenses, and marketing/advertising </a:t>
            </a:r>
            <a:r>
              <a:rPr lang="en-US" sz="1100">
                <a:solidFill>
                  <a:schemeClr val="tx1"/>
                </a:solidFill>
                <a:latin typeface="Arial"/>
                <a:cs typeface="Arial"/>
              </a:rPr>
              <a:t>(12)</a:t>
            </a:r>
          </a:p>
          <a:p>
            <a:pPr marL="285750" indent="-285750">
              <a:spcBef>
                <a:spcPts val="0"/>
              </a:spcBef>
              <a:spcAft>
                <a:spcPts val="0"/>
              </a:spcAft>
            </a:pPr>
            <a:r>
              <a:rPr lang="en-US">
                <a:solidFill>
                  <a:schemeClr val="tx1"/>
                </a:solidFill>
                <a:latin typeface="Arial"/>
                <a:cs typeface="Arial"/>
              </a:rPr>
              <a:t>The </a:t>
            </a:r>
            <a:r>
              <a:rPr lang="en-US" b="1" i="1">
                <a:solidFill>
                  <a:schemeClr val="tx1"/>
                </a:solidFill>
                <a:latin typeface="Arial"/>
                <a:cs typeface="Arial"/>
              </a:rPr>
              <a:t>market growth rate</a:t>
            </a:r>
            <a:r>
              <a:rPr lang="en-US">
                <a:solidFill>
                  <a:srgbClr val="000000"/>
                </a:solidFill>
                <a:latin typeface="Arial"/>
                <a:cs typeface="Arial"/>
              </a:rPr>
              <a:t> is getting lower.</a:t>
            </a:r>
            <a:endParaRPr lang="en-US" sz="1100">
              <a:solidFill>
                <a:srgbClr val="3D3D3D"/>
              </a:solidFill>
              <a:latin typeface="Gill Sans MT" panose="020B0502020104020203"/>
              <a:cs typeface="Arial"/>
            </a:endParaRPr>
          </a:p>
          <a:p>
            <a:pPr marL="285750" indent="-285750">
              <a:spcBef>
                <a:spcPts val="0"/>
              </a:spcBef>
              <a:spcAft>
                <a:spcPts val="0"/>
              </a:spcAft>
            </a:pPr>
            <a:r>
              <a:rPr lang="en-US">
                <a:solidFill>
                  <a:srgbClr val="000000"/>
                </a:solidFill>
                <a:latin typeface="Arial"/>
                <a:cs typeface="Arial"/>
              </a:rPr>
              <a:t>Brand loyalty is weak in general.</a:t>
            </a:r>
            <a:r>
              <a:rPr lang="en-US" sz="1100">
                <a:solidFill>
                  <a:srgbClr val="000000"/>
                </a:solidFill>
                <a:latin typeface="Arial"/>
                <a:cs typeface="Arial"/>
              </a:rPr>
              <a:t> (12)</a:t>
            </a:r>
            <a:endParaRPr lang="en-US" sz="1100">
              <a:solidFill>
                <a:srgbClr val="3D3D3D"/>
              </a:solidFill>
              <a:latin typeface="Gill Sans MT" panose="020B0502020104020203"/>
              <a:cs typeface="Arial"/>
            </a:endParaRPr>
          </a:p>
          <a:p>
            <a:pPr marL="285750" indent="-285750">
              <a:spcBef>
                <a:spcPts val="0"/>
              </a:spcBef>
              <a:spcAft>
                <a:spcPts val="0"/>
              </a:spcAft>
            </a:pPr>
            <a:r>
              <a:rPr lang="en-US">
                <a:solidFill>
                  <a:srgbClr val="000000"/>
                </a:solidFill>
                <a:latin typeface="Arial"/>
                <a:cs typeface="Arial"/>
              </a:rPr>
              <a:t>Numerous big players in the Swiss SVOD market remove their most popular shows to their own network. </a:t>
            </a:r>
            <a:r>
              <a:rPr lang="en-US" sz="1100">
                <a:solidFill>
                  <a:srgbClr val="000000"/>
                </a:solidFill>
                <a:latin typeface="Arial"/>
                <a:cs typeface="Arial"/>
              </a:rPr>
              <a:t>(12)</a:t>
            </a:r>
            <a:endParaRPr lang="en-US" b="1">
              <a:solidFill>
                <a:srgbClr val="000000"/>
              </a:solidFill>
              <a:latin typeface="Arial"/>
              <a:cs typeface="Arial"/>
            </a:endParaRPr>
          </a:p>
        </p:txBody>
      </p:sp>
      <p:sp>
        <p:nvSpPr>
          <p:cNvPr id="10" name="Minus Sign 9">
            <a:extLst>
              <a:ext uri="{FF2B5EF4-FFF2-40B4-BE49-F238E27FC236}">
                <a16:creationId xmlns:a16="http://schemas.microsoft.com/office/drawing/2014/main" id="{DE2E3B41-F7F2-2753-EBAE-CA8820C9FD50}"/>
              </a:ext>
            </a:extLst>
          </p:cNvPr>
          <p:cNvSpPr/>
          <p:nvPr/>
        </p:nvSpPr>
        <p:spPr>
          <a:xfrm>
            <a:off x="190783" y="2279220"/>
            <a:ext cx="823565" cy="224058"/>
          </a:xfrm>
          <a:prstGeom prst="mathMinus">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lus Sign 10">
            <a:extLst>
              <a:ext uri="{FF2B5EF4-FFF2-40B4-BE49-F238E27FC236}">
                <a16:creationId xmlns:a16="http://schemas.microsoft.com/office/drawing/2014/main" id="{AAD61510-3D29-6E6F-355B-9DCC1CCF390A}"/>
              </a:ext>
            </a:extLst>
          </p:cNvPr>
          <p:cNvSpPr/>
          <p:nvPr/>
        </p:nvSpPr>
        <p:spPr>
          <a:xfrm>
            <a:off x="133539" y="3351116"/>
            <a:ext cx="841733" cy="744378"/>
          </a:xfrm>
          <a:prstGeom prst="mathPlus">
            <a:avLst>
              <a:gd name="adj1" fmla="val 8877"/>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3576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AF089-7C9B-EA1C-B887-14845A332F27}"/>
              </a:ext>
            </a:extLst>
          </p:cNvPr>
          <p:cNvSpPr>
            <a:spLocks noGrp="1"/>
          </p:cNvSpPr>
          <p:nvPr>
            <p:ph type="title"/>
          </p:nvPr>
        </p:nvSpPr>
        <p:spPr/>
        <p:txBody>
          <a:bodyPr/>
          <a:lstStyle/>
          <a:p>
            <a:r>
              <a:rPr lang="en-US">
                <a:latin typeface="Arial" panose="020B0604020202020204" pitchFamily="34" charset="0"/>
                <a:cs typeface="Arial" panose="020B0604020202020204" pitchFamily="34" charset="0"/>
              </a:rPr>
              <a:t>COMPETITIVE RIVALRY</a:t>
            </a:r>
          </a:p>
        </p:txBody>
      </p:sp>
      <p:sp>
        <p:nvSpPr>
          <p:cNvPr id="4" name="Slide Number Placeholder 3">
            <a:extLst>
              <a:ext uri="{FF2B5EF4-FFF2-40B4-BE49-F238E27FC236}">
                <a16:creationId xmlns:a16="http://schemas.microsoft.com/office/drawing/2014/main" id="{12CEC3CD-0E56-C3C2-F82B-09C441D2EE3F}"/>
              </a:ext>
            </a:extLst>
          </p:cNvPr>
          <p:cNvSpPr>
            <a:spLocks noGrp="1"/>
          </p:cNvSpPr>
          <p:nvPr>
            <p:ph type="sldNum" sz="quarter" idx="12"/>
          </p:nvPr>
        </p:nvSpPr>
        <p:spPr>
          <a:xfrm>
            <a:off x="10630871" y="5956137"/>
            <a:ext cx="1052508" cy="365125"/>
          </a:xfrm>
        </p:spPr>
        <p:txBody>
          <a:bodyPr/>
          <a:lstStyle/>
          <a:p>
            <a:fld id="{2CB9EC67-D49B-4D18-9535-E4EC1DF76AC3}" type="slidenum">
              <a:rPr lang="en-US" dirty="0" smtClean="0"/>
              <a:t>8</a:t>
            </a:fld>
            <a:endParaRPr lang="en-US"/>
          </a:p>
        </p:txBody>
      </p:sp>
      <p:sp>
        <p:nvSpPr>
          <p:cNvPr id="7" name="Minus Sign 6">
            <a:extLst>
              <a:ext uri="{FF2B5EF4-FFF2-40B4-BE49-F238E27FC236}">
                <a16:creationId xmlns:a16="http://schemas.microsoft.com/office/drawing/2014/main" id="{C776A4A3-5F98-6937-1400-CFCC830311BE}"/>
              </a:ext>
            </a:extLst>
          </p:cNvPr>
          <p:cNvSpPr/>
          <p:nvPr/>
        </p:nvSpPr>
        <p:spPr>
          <a:xfrm>
            <a:off x="9043865" y="266505"/>
            <a:ext cx="2779533" cy="1835263"/>
          </a:xfrm>
          <a:prstGeom prst="mathMinus">
            <a:avLst/>
          </a:prstGeom>
          <a:solidFill>
            <a:schemeClr val="accent2">
              <a:lumMod val="60000"/>
              <a:lumOff val="4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1B0360B-F2A8-0FBC-C8E1-86EFC88216CA}"/>
              </a:ext>
            </a:extLst>
          </p:cNvPr>
          <p:cNvSpPr txBox="1"/>
          <p:nvPr/>
        </p:nvSpPr>
        <p:spPr>
          <a:xfrm>
            <a:off x="9321504" y="1009493"/>
            <a:ext cx="2204188" cy="369332"/>
          </a:xfrm>
          <a:prstGeom prst="rect">
            <a:avLst/>
          </a:prstGeom>
          <a:noFill/>
        </p:spPr>
        <p:txBody>
          <a:bodyPr wrap="square" rtlCol="0">
            <a:spAutoFit/>
          </a:bodyPr>
          <a:lstStyle/>
          <a:p>
            <a:pPr algn="ctr"/>
            <a:r>
              <a:rPr lang="en-US">
                <a:latin typeface="Arial" panose="020B0604020202020204" pitchFamily="34" charset="0"/>
                <a:cs typeface="Arial" panose="020B0604020202020204" pitchFamily="34" charset="0"/>
              </a:rPr>
              <a:t>RELATIVELY HIGH</a:t>
            </a:r>
          </a:p>
        </p:txBody>
      </p:sp>
      <p:pic>
        <p:nvPicPr>
          <p:cNvPr id="3" name="Picture 2">
            <a:extLst>
              <a:ext uri="{FF2B5EF4-FFF2-40B4-BE49-F238E27FC236}">
                <a16:creationId xmlns:a16="http://schemas.microsoft.com/office/drawing/2014/main" id="{7B6B82F5-758F-0E66-BE3B-15C8892CE5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768" y="2260465"/>
            <a:ext cx="5834223" cy="356643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00E76C02-0C78-3053-B95B-BEEDE345BE0F}"/>
              </a:ext>
            </a:extLst>
          </p:cNvPr>
          <p:cNvGrpSpPr/>
          <p:nvPr/>
        </p:nvGrpSpPr>
        <p:grpSpPr>
          <a:xfrm>
            <a:off x="6213090" y="2176053"/>
            <a:ext cx="6085365" cy="3564939"/>
            <a:chOff x="172851" y="2245736"/>
            <a:chExt cx="6085365" cy="3564939"/>
          </a:xfrm>
        </p:grpSpPr>
        <p:pic>
          <p:nvPicPr>
            <p:cNvPr id="1026" name="Picture 2">
              <a:extLst>
                <a:ext uri="{FF2B5EF4-FFF2-40B4-BE49-F238E27FC236}">
                  <a16:creationId xmlns:a16="http://schemas.microsoft.com/office/drawing/2014/main" id="{EFE23F4A-CFF4-3EBC-D55C-AC9CC7EBE9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2851" y="2245736"/>
              <a:ext cx="5878330" cy="356410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6BACDBF-785B-4168-BF04-30F55F2D7EAB}"/>
                </a:ext>
              </a:extLst>
            </p:cNvPr>
            <p:cNvSpPr txBox="1"/>
            <p:nvPr/>
          </p:nvSpPr>
          <p:spPr>
            <a:xfrm>
              <a:off x="5661081" y="5533676"/>
              <a:ext cx="597135" cy="276999"/>
            </a:xfrm>
            <a:prstGeom prst="rect">
              <a:avLst/>
            </a:prstGeom>
            <a:noFill/>
          </p:spPr>
          <p:txBody>
            <a:bodyPr wrap="square" lIns="91440" tIns="45720" rIns="91440" bIns="45720" rtlCol="0" anchor="t">
              <a:spAutoFit/>
            </a:bodyPr>
            <a:lstStyle/>
            <a:p>
              <a:r>
                <a:rPr lang="en-US" sz="1200">
                  <a:solidFill>
                    <a:srgbClr val="000000"/>
                  </a:solidFill>
                  <a:latin typeface="Arial"/>
                  <a:cs typeface="Arial"/>
                </a:rPr>
                <a:t>(13)</a:t>
              </a:r>
            </a:p>
          </p:txBody>
        </p:sp>
      </p:grpSp>
      <p:sp>
        <p:nvSpPr>
          <p:cNvPr id="9" name="Oval 8">
            <a:extLst>
              <a:ext uri="{FF2B5EF4-FFF2-40B4-BE49-F238E27FC236}">
                <a16:creationId xmlns:a16="http://schemas.microsoft.com/office/drawing/2014/main" id="{3F911886-8083-D9DD-4BC1-FAB934B5D82D}"/>
              </a:ext>
            </a:extLst>
          </p:cNvPr>
          <p:cNvSpPr/>
          <p:nvPr/>
        </p:nvSpPr>
        <p:spPr>
          <a:xfrm>
            <a:off x="5225142" y="2769412"/>
            <a:ext cx="544285" cy="219300"/>
          </a:xfrm>
          <a:prstGeom prst="ellipse">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628784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E59F0-5CE0-9D37-66C2-A81455A2F1E7}"/>
              </a:ext>
            </a:extLst>
          </p:cNvPr>
          <p:cNvSpPr>
            <a:spLocks noGrp="1"/>
          </p:cNvSpPr>
          <p:nvPr>
            <p:ph type="title"/>
          </p:nvPr>
        </p:nvSpPr>
        <p:spPr/>
        <p:txBody>
          <a:bodyPr/>
          <a:lstStyle/>
          <a:p>
            <a:r>
              <a:rPr lang="en-GB" altLang="zh-CN" dirty="0">
                <a:latin typeface="Arial" panose="020B0604020202020204" pitchFamily="34" charset="0"/>
                <a:cs typeface="Arial" panose="020B0604020202020204" pitchFamily="34" charset="0"/>
              </a:rPr>
              <a:t>SVOD Industry Analysis Summary</a:t>
            </a:r>
            <a:endParaRPr lang="zh-CN" altLang="en-US"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FBFA2A6D-A05A-98FF-188B-B92FCA2A26EE}"/>
              </a:ext>
            </a:extLst>
          </p:cNvPr>
          <p:cNvSpPr>
            <a:spLocks noGrp="1"/>
          </p:cNvSpPr>
          <p:nvPr>
            <p:ph type="sldNum" sz="quarter" idx="12"/>
          </p:nvPr>
        </p:nvSpPr>
        <p:spPr/>
        <p:txBody>
          <a:bodyPr/>
          <a:lstStyle/>
          <a:p>
            <a:fld id="{2CB9EC67-D49B-4D18-9535-E4EC1DF76AC3}" type="slidenum">
              <a:rPr lang="en-US" smtClean="0"/>
              <a:t>9</a:t>
            </a:fld>
            <a:endParaRPr lang="en-US"/>
          </a:p>
        </p:txBody>
      </p:sp>
      <p:sp>
        <p:nvSpPr>
          <p:cNvPr id="7" name="TextBox 6">
            <a:extLst>
              <a:ext uri="{FF2B5EF4-FFF2-40B4-BE49-F238E27FC236}">
                <a16:creationId xmlns:a16="http://schemas.microsoft.com/office/drawing/2014/main" id="{C847984C-38BF-B07C-1F00-8A5C7D300690}"/>
              </a:ext>
            </a:extLst>
          </p:cNvPr>
          <p:cNvSpPr txBox="1"/>
          <p:nvPr/>
        </p:nvSpPr>
        <p:spPr>
          <a:xfrm>
            <a:off x="3166631" y="1878969"/>
            <a:ext cx="1643731" cy="369332"/>
          </a:xfrm>
          <a:prstGeom prst="rect">
            <a:avLst/>
          </a:prstGeom>
          <a:noFill/>
        </p:spPr>
        <p:txBody>
          <a:bodyPr wrap="square" lIns="91440" tIns="45720" rIns="91440" bIns="45720" rtlCol="0" anchor="t">
            <a:spAutoFit/>
          </a:bodyPr>
          <a:lstStyle/>
          <a:p>
            <a:pPr algn="ctr"/>
            <a:r>
              <a:rPr lang="en-US" altLang="zh-CN" b="1" dirty="0">
                <a:solidFill>
                  <a:schemeClr val="bg1">
                    <a:lumMod val="50000"/>
                  </a:schemeClr>
                </a:solidFill>
                <a:latin typeface="Arial"/>
                <a:ea typeface="华文中宋"/>
                <a:cs typeface="Arial"/>
              </a:rPr>
              <a:t>Moderate</a:t>
            </a:r>
            <a:endParaRPr lang="zh-CN" altLang="en-US" b="1" dirty="0">
              <a:solidFill>
                <a:schemeClr val="bg1">
                  <a:lumMod val="50000"/>
                </a:schemeClr>
              </a:solidFill>
              <a:latin typeface="Arial"/>
              <a:ea typeface="华文中宋"/>
              <a:cs typeface="Arial"/>
            </a:endParaRPr>
          </a:p>
        </p:txBody>
      </p:sp>
      <p:sp>
        <p:nvSpPr>
          <p:cNvPr id="8" name="TextBox 7">
            <a:extLst>
              <a:ext uri="{FF2B5EF4-FFF2-40B4-BE49-F238E27FC236}">
                <a16:creationId xmlns:a16="http://schemas.microsoft.com/office/drawing/2014/main" id="{135604D8-75CE-1EBF-8AB6-A3324B2AA3E7}"/>
              </a:ext>
            </a:extLst>
          </p:cNvPr>
          <p:cNvSpPr txBox="1"/>
          <p:nvPr/>
        </p:nvSpPr>
        <p:spPr>
          <a:xfrm>
            <a:off x="592323" y="3607908"/>
            <a:ext cx="1791651" cy="369332"/>
          </a:xfrm>
          <a:prstGeom prst="rect">
            <a:avLst/>
          </a:prstGeom>
          <a:noFill/>
        </p:spPr>
        <p:txBody>
          <a:bodyPr wrap="square" lIns="91440" tIns="45720" rIns="91440" bIns="45720" rtlCol="0" anchor="t">
            <a:spAutoFit/>
          </a:bodyPr>
          <a:lstStyle/>
          <a:p>
            <a:pPr algn="ctr"/>
            <a:r>
              <a:rPr lang="en-US" altLang="zh-CN" b="1">
                <a:solidFill>
                  <a:schemeClr val="bg1">
                    <a:lumMod val="50000"/>
                  </a:schemeClr>
                </a:solidFill>
                <a:latin typeface="Arial"/>
                <a:ea typeface="华文中宋"/>
                <a:cs typeface="Arial"/>
              </a:rPr>
              <a:t>High</a:t>
            </a:r>
            <a:endParaRPr lang="zh-CN" altLang="en-US" b="1">
              <a:solidFill>
                <a:schemeClr val="bg1">
                  <a:lumMod val="50000"/>
                </a:schemeClr>
              </a:solidFill>
              <a:latin typeface="Arial"/>
              <a:ea typeface="华文中宋"/>
              <a:cs typeface="Arial"/>
            </a:endParaRPr>
          </a:p>
        </p:txBody>
      </p:sp>
      <p:sp>
        <p:nvSpPr>
          <p:cNvPr id="10" name="TextBox 9">
            <a:extLst>
              <a:ext uri="{FF2B5EF4-FFF2-40B4-BE49-F238E27FC236}">
                <a16:creationId xmlns:a16="http://schemas.microsoft.com/office/drawing/2014/main" id="{6DE6C232-DAA9-5D5D-ADD8-6FC31EF10149}"/>
              </a:ext>
            </a:extLst>
          </p:cNvPr>
          <p:cNvSpPr txBox="1"/>
          <p:nvPr/>
        </p:nvSpPr>
        <p:spPr>
          <a:xfrm>
            <a:off x="5627681" y="3651251"/>
            <a:ext cx="1831107" cy="369332"/>
          </a:xfrm>
          <a:prstGeom prst="rect">
            <a:avLst/>
          </a:prstGeom>
          <a:noFill/>
        </p:spPr>
        <p:txBody>
          <a:bodyPr wrap="square" lIns="91440" tIns="45720" rIns="91440" bIns="45720" rtlCol="0" anchor="t">
            <a:spAutoFit/>
          </a:bodyPr>
          <a:lstStyle/>
          <a:p>
            <a:pPr algn="ctr"/>
            <a:r>
              <a:rPr lang="en-US" altLang="zh-CN" b="1" dirty="0">
                <a:solidFill>
                  <a:schemeClr val="bg1">
                    <a:lumMod val="50000"/>
                  </a:schemeClr>
                </a:solidFill>
                <a:latin typeface="Arial"/>
                <a:ea typeface="华文中宋"/>
                <a:cs typeface="Arial"/>
              </a:rPr>
              <a:t>Moderate</a:t>
            </a:r>
            <a:endParaRPr lang="zh-CN" altLang="en-US" b="1" dirty="0">
              <a:solidFill>
                <a:schemeClr val="bg1">
                  <a:lumMod val="50000"/>
                </a:schemeClr>
              </a:solidFill>
              <a:latin typeface="Arial"/>
              <a:ea typeface="华文中宋"/>
              <a:cs typeface="Arial"/>
            </a:endParaRPr>
          </a:p>
        </p:txBody>
      </p:sp>
      <p:sp>
        <p:nvSpPr>
          <p:cNvPr id="11" name="TextBox 10">
            <a:extLst>
              <a:ext uri="{FF2B5EF4-FFF2-40B4-BE49-F238E27FC236}">
                <a16:creationId xmlns:a16="http://schemas.microsoft.com/office/drawing/2014/main" id="{E29CAD9F-EC90-914F-7999-9C111F0F4E70}"/>
              </a:ext>
            </a:extLst>
          </p:cNvPr>
          <p:cNvSpPr txBox="1"/>
          <p:nvPr/>
        </p:nvSpPr>
        <p:spPr>
          <a:xfrm>
            <a:off x="3301228" y="6514488"/>
            <a:ext cx="1649977" cy="369332"/>
          </a:xfrm>
          <a:prstGeom prst="rect">
            <a:avLst/>
          </a:prstGeom>
          <a:noFill/>
        </p:spPr>
        <p:txBody>
          <a:bodyPr wrap="square" lIns="91440" tIns="45720" rIns="91440" bIns="45720" rtlCol="0" anchor="t">
            <a:spAutoFit/>
          </a:bodyPr>
          <a:lstStyle/>
          <a:p>
            <a:pPr algn="ctr"/>
            <a:r>
              <a:rPr lang="en-US" altLang="zh-CN" b="1">
                <a:solidFill>
                  <a:schemeClr val="bg1">
                    <a:lumMod val="50000"/>
                  </a:schemeClr>
                </a:solidFill>
                <a:latin typeface="Arial"/>
                <a:ea typeface="华文中宋"/>
                <a:cs typeface="Arial"/>
              </a:rPr>
              <a:t>Low</a:t>
            </a:r>
            <a:endParaRPr lang="zh-CN" altLang="en-US" b="1">
              <a:solidFill>
                <a:schemeClr val="bg1">
                  <a:lumMod val="50000"/>
                </a:schemeClr>
              </a:solidFill>
              <a:latin typeface="Arial" panose="020B0604020202020204" pitchFamily="34" charset="0"/>
              <a:ea typeface="华文中宋" panose="02010600040101010101" pitchFamily="2" charset="-122"/>
              <a:cs typeface="Arial" panose="020B0604020202020204" pitchFamily="34" charset="0"/>
            </a:endParaRPr>
          </a:p>
        </p:txBody>
      </p:sp>
      <p:sp>
        <p:nvSpPr>
          <p:cNvPr id="12" name="TextBox 11">
            <a:extLst>
              <a:ext uri="{FF2B5EF4-FFF2-40B4-BE49-F238E27FC236}">
                <a16:creationId xmlns:a16="http://schemas.microsoft.com/office/drawing/2014/main" id="{84CC0A63-92D9-1E0E-0C17-9F59617A441D}"/>
              </a:ext>
            </a:extLst>
          </p:cNvPr>
          <p:cNvSpPr txBox="1"/>
          <p:nvPr/>
        </p:nvSpPr>
        <p:spPr>
          <a:xfrm>
            <a:off x="8024799" y="2423682"/>
            <a:ext cx="3089237" cy="3730893"/>
          </a:xfrm>
          <a:prstGeom prst="rect">
            <a:avLst/>
          </a:prstGeom>
          <a:solidFill>
            <a:schemeClr val="accent2">
              <a:lumMod val="20000"/>
              <a:lumOff val="80000"/>
            </a:schemeClr>
          </a:solidFill>
        </p:spPr>
        <p:txBody>
          <a:bodyPr wrap="square" lIns="91440" tIns="45720" rIns="91440" bIns="45720" rtlCol="0" anchor="t">
            <a:spAutoFit/>
          </a:bodyPr>
          <a:lstStyle/>
          <a:p>
            <a:pPr>
              <a:lnSpc>
                <a:spcPct val="150000"/>
              </a:lnSpc>
            </a:pPr>
            <a:r>
              <a:rPr lang="en-US" altLang="zh-CN" sz="2000" b="1">
                <a:solidFill>
                  <a:srgbClr val="000000"/>
                </a:solidFill>
                <a:latin typeface="Arial"/>
                <a:ea typeface="华文中宋"/>
                <a:cs typeface="Arial"/>
              </a:rPr>
              <a:t>2</a:t>
            </a:r>
            <a:r>
              <a:rPr lang="en-US" altLang="zh-CN" sz="2000">
                <a:solidFill>
                  <a:srgbClr val="000000"/>
                </a:solidFill>
                <a:latin typeface="Arial"/>
                <a:ea typeface="华文中宋"/>
                <a:cs typeface="Arial"/>
              </a:rPr>
              <a:t> </a:t>
            </a:r>
            <a:r>
              <a:rPr lang="en-US" altLang="zh-CN" sz="2000" b="1">
                <a:solidFill>
                  <a:srgbClr val="000000"/>
                </a:solidFill>
                <a:latin typeface="Arial"/>
                <a:ea typeface="华文中宋"/>
                <a:cs typeface="Arial"/>
              </a:rPr>
              <a:t>strongly rated</a:t>
            </a:r>
            <a:r>
              <a:rPr lang="en-US" altLang="zh-CN" sz="2000">
                <a:solidFill>
                  <a:srgbClr val="000000"/>
                </a:solidFill>
                <a:latin typeface="Arial"/>
                <a:ea typeface="华文中宋"/>
                <a:cs typeface="Arial"/>
              </a:rPr>
              <a:t> powers, </a:t>
            </a:r>
            <a:r>
              <a:rPr lang="en-US" altLang="zh-CN" sz="2000" b="1">
                <a:solidFill>
                  <a:srgbClr val="000000"/>
                </a:solidFill>
                <a:latin typeface="Arial"/>
                <a:ea typeface="华文中宋"/>
                <a:cs typeface="Arial"/>
              </a:rPr>
              <a:t>2</a:t>
            </a:r>
            <a:r>
              <a:rPr lang="en-US" altLang="zh-CN" sz="2000">
                <a:solidFill>
                  <a:srgbClr val="000000"/>
                </a:solidFill>
                <a:latin typeface="Arial"/>
                <a:ea typeface="华文中宋"/>
                <a:cs typeface="Arial"/>
              </a:rPr>
              <a:t> </a:t>
            </a:r>
            <a:r>
              <a:rPr lang="en-US" altLang="zh-CN" sz="2000" b="1">
                <a:solidFill>
                  <a:srgbClr val="000000"/>
                </a:solidFill>
                <a:latin typeface="Arial"/>
                <a:ea typeface="华文中宋"/>
                <a:cs typeface="Arial"/>
              </a:rPr>
              <a:t>moderate </a:t>
            </a:r>
            <a:r>
              <a:rPr lang="en-US" altLang="zh-CN" sz="2000">
                <a:solidFill>
                  <a:srgbClr val="000000"/>
                </a:solidFill>
                <a:latin typeface="Arial"/>
                <a:ea typeface="华文中宋"/>
                <a:cs typeface="Arial"/>
              </a:rPr>
              <a:t>powers, and </a:t>
            </a:r>
            <a:r>
              <a:rPr lang="en-US" altLang="zh-CN" sz="2000" b="1">
                <a:solidFill>
                  <a:srgbClr val="000000"/>
                </a:solidFill>
                <a:latin typeface="Arial"/>
                <a:ea typeface="华文中宋"/>
                <a:cs typeface="Arial"/>
              </a:rPr>
              <a:t>1</a:t>
            </a:r>
            <a:r>
              <a:rPr lang="en-US" altLang="zh-CN" sz="2000">
                <a:solidFill>
                  <a:srgbClr val="000000"/>
                </a:solidFill>
                <a:latin typeface="Arial"/>
                <a:ea typeface="华文中宋"/>
                <a:cs typeface="Arial"/>
              </a:rPr>
              <a:t> </a:t>
            </a:r>
            <a:r>
              <a:rPr lang="en-US" altLang="zh-CN" sz="2000" b="1">
                <a:solidFill>
                  <a:srgbClr val="000000"/>
                </a:solidFill>
                <a:latin typeface="Arial"/>
                <a:ea typeface="华文中宋"/>
                <a:cs typeface="Arial"/>
              </a:rPr>
              <a:t>low</a:t>
            </a:r>
            <a:r>
              <a:rPr lang="en-US" altLang="zh-CN" sz="2000">
                <a:solidFill>
                  <a:srgbClr val="000000"/>
                </a:solidFill>
                <a:latin typeface="Arial"/>
                <a:ea typeface="华文中宋"/>
                <a:cs typeface="Arial"/>
              </a:rPr>
              <a:t> </a:t>
            </a:r>
            <a:r>
              <a:rPr lang="en-US" altLang="zh-CN" sz="2000" b="1">
                <a:solidFill>
                  <a:srgbClr val="000000"/>
                </a:solidFill>
                <a:latin typeface="Arial"/>
                <a:ea typeface="华文中宋"/>
                <a:cs typeface="Arial"/>
              </a:rPr>
              <a:t>rated</a:t>
            </a:r>
            <a:r>
              <a:rPr lang="en-US" altLang="zh-CN" sz="2000">
                <a:solidFill>
                  <a:srgbClr val="000000"/>
                </a:solidFill>
                <a:latin typeface="Arial"/>
                <a:ea typeface="华文中宋"/>
                <a:cs typeface="Arial"/>
              </a:rPr>
              <a:t> power</a:t>
            </a:r>
            <a:endParaRPr lang="en-US"/>
          </a:p>
          <a:p>
            <a:pPr>
              <a:lnSpc>
                <a:spcPct val="150000"/>
              </a:lnSpc>
            </a:pPr>
            <a:endParaRPr lang="en-US" altLang="zh-CN" sz="2000">
              <a:latin typeface="Arial"/>
              <a:ea typeface="华文中宋"/>
              <a:cs typeface="Arial"/>
            </a:endParaRPr>
          </a:p>
          <a:p>
            <a:pPr>
              <a:lnSpc>
                <a:spcPct val="150000"/>
              </a:lnSpc>
            </a:pPr>
            <a:r>
              <a:rPr lang="en-US" altLang="zh-CN" sz="2000">
                <a:latin typeface="Arial"/>
                <a:ea typeface="华文中宋"/>
                <a:cs typeface="Arial"/>
              </a:rPr>
              <a:t>This industry is still</a:t>
            </a:r>
            <a:r>
              <a:rPr lang="en-US" altLang="zh-CN" sz="2000" b="1">
                <a:latin typeface="Arial"/>
                <a:ea typeface="华文中宋"/>
                <a:cs typeface="Arial"/>
              </a:rPr>
              <a:t> attractive, </a:t>
            </a:r>
            <a:r>
              <a:rPr lang="en-US" altLang="zh-CN" sz="2000">
                <a:latin typeface="Arial"/>
                <a:ea typeface="华文中宋"/>
                <a:cs typeface="Arial"/>
              </a:rPr>
              <a:t>and provides</a:t>
            </a:r>
            <a:r>
              <a:rPr lang="en-US" altLang="zh-CN" sz="2000" b="1">
                <a:latin typeface="Arial"/>
                <a:ea typeface="华文中宋"/>
                <a:cs typeface="Arial"/>
              </a:rPr>
              <a:t> opportunities </a:t>
            </a:r>
            <a:r>
              <a:rPr lang="en-US" altLang="zh-CN" sz="2000">
                <a:latin typeface="Arial"/>
                <a:ea typeface="华文中宋"/>
                <a:cs typeface="Arial"/>
              </a:rPr>
              <a:t>for start-ups</a:t>
            </a:r>
            <a:endParaRPr lang="en-US"/>
          </a:p>
        </p:txBody>
      </p:sp>
      <p:grpSp>
        <p:nvGrpSpPr>
          <p:cNvPr id="24" name="Group 23">
            <a:extLst>
              <a:ext uri="{FF2B5EF4-FFF2-40B4-BE49-F238E27FC236}">
                <a16:creationId xmlns:a16="http://schemas.microsoft.com/office/drawing/2014/main" id="{81B7AD6D-4AF4-54AA-A203-73D7DCAA0874}"/>
              </a:ext>
            </a:extLst>
          </p:cNvPr>
          <p:cNvGrpSpPr/>
          <p:nvPr/>
        </p:nvGrpSpPr>
        <p:grpSpPr>
          <a:xfrm>
            <a:off x="2766264" y="3387260"/>
            <a:ext cx="2493256" cy="2005110"/>
            <a:chOff x="2781904" y="2806095"/>
            <a:chExt cx="2515809" cy="2201332"/>
          </a:xfrm>
        </p:grpSpPr>
        <p:sp>
          <p:nvSpPr>
            <p:cNvPr id="22" name="Flowchart: Connector 21">
              <a:extLst>
                <a:ext uri="{FF2B5EF4-FFF2-40B4-BE49-F238E27FC236}">
                  <a16:creationId xmlns:a16="http://schemas.microsoft.com/office/drawing/2014/main" id="{C96511B3-20FA-23F6-3F35-94A0C4EAC955}"/>
                </a:ext>
              </a:extLst>
            </p:cNvPr>
            <p:cNvSpPr/>
            <p:nvPr/>
          </p:nvSpPr>
          <p:spPr>
            <a:xfrm>
              <a:off x="2781904" y="2806095"/>
              <a:ext cx="2515809" cy="2201332"/>
            </a:xfrm>
            <a:prstGeom prst="flowChartConnector">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Flowchart: Connector 22">
              <a:extLst>
                <a:ext uri="{FF2B5EF4-FFF2-40B4-BE49-F238E27FC236}">
                  <a16:creationId xmlns:a16="http://schemas.microsoft.com/office/drawing/2014/main" id="{B3558E05-A666-03FE-129A-231AB47278E7}"/>
                </a:ext>
              </a:extLst>
            </p:cNvPr>
            <p:cNvSpPr/>
            <p:nvPr/>
          </p:nvSpPr>
          <p:spPr>
            <a:xfrm>
              <a:off x="3048000" y="3072191"/>
              <a:ext cx="1971522" cy="1669142"/>
            </a:xfrm>
            <a:prstGeom prst="flowChartConnector">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sz="1600">
                <a:solidFill>
                  <a:srgbClr val="000000"/>
                </a:solidFill>
              </a:endParaRPr>
            </a:p>
          </p:txBody>
        </p:sp>
      </p:grpSp>
      <p:sp>
        <p:nvSpPr>
          <p:cNvPr id="25" name="Rectangle 24">
            <a:extLst>
              <a:ext uri="{FF2B5EF4-FFF2-40B4-BE49-F238E27FC236}">
                <a16:creationId xmlns:a16="http://schemas.microsoft.com/office/drawing/2014/main" id="{5733277C-8577-F8E2-5790-8F4D5318EDFE}"/>
              </a:ext>
            </a:extLst>
          </p:cNvPr>
          <p:cNvSpPr/>
          <p:nvPr/>
        </p:nvSpPr>
        <p:spPr>
          <a:xfrm>
            <a:off x="3190117" y="2208892"/>
            <a:ext cx="1631345" cy="811892"/>
          </a:xfrm>
          <a:prstGeom prst="rect">
            <a:avLst/>
          </a:prstGeom>
          <a:solidFill>
            <a:schemeClr val="bg1">
              <a:lumMod val="85000"/>
            </a:schemeClr>
          </a:solid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chemeClr val="tx1"/>
                </a:solidFill>
              </a:rPr>
              <a:t>Threat of New Entrants</a:t>
            </a:r>
            <a:endParaRPr lang="en-US">
              <a:solidFill>
                <a:schemeClr val="tx1"/>
              </a:solidFill>
            </a:endParaRPr>
          </a:p>
        </p:txBody>
      </p:sp>
      <p:sp>
        <p:nvSpPr>
          <p:cNvPr id="26" name="Arrow: Right 25">
            <a:extLst>
              <a:ext uri="{FF2B5EF4-FFF2-40B4-BE49-F238E27FC236}">
                <a16:creationId xmlns:a16="http://schemas.microsoft.com/office/drawing/2014/main" id="{2A2E73A8-DE3A-A255-7C11-D4A4DCFD6AAF}"/>
              </a:ext>
            </a:extLst>
          </p:cNvPr>
          <p:cNvSpPr/>
          <p:nvPr/>
        </p:nvSpPr>
        <p:spPr>
          <a:xfrm rot="5400000">
            <a:off x="3826628" y="3008689"/>
            <a:ext cx="377978" cy="381000"/>
          </a:xfrm>
          <a:prstGeom prst="rightArrow">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26">
            <a:extLst>
              <a:ext uri="{FF2B5EF4-FFF2-40B4-BE49-F238E27FC236}">
                <a16:creationId xmlns:a16="http://schemas.microsoft.com/office/drawing/2014/main" id="{5A90DE67-308D-CE15-5A97-370A4B0D31BD}"/>
              </a:ext>
            </a:extLst>
          </p:cNvPr>
          <p:cNvSpPr/>
          <p:nvPr/>
        </p:nvSpPr>
        <p:spPr>
          <a:xfrm>
            <a:off x="594177" y="3994451"/>
            <a:ext cx="1790095" cy="790726"/>
          </a:xfrm>
          <a:prstGeom prst="rect">
            <a:avLst/>
          </a:prstGeom>
          <a:solidFill>
            <a:schemeClr val="bg1">
              <a:lumMod val="85000"/>
            </a:schemeClr>
          </a:solid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a:solidFill>
                  <a:schemeClr val="tx1"/>
                </a:solidFill>
                <a:ea typeface="+mn-lt"/>
                <a:cs typeface="+mn-lt"/>
              </a:rPr>
              <a:t>Bargaining Power of Suppliers</a:t>
            </a:r>
            <a:endParaRPr lang="en-US"/>
          </a:p>
        </p:txBody>
      </p:sp>
      <p:sp>
        <p:nvSpPr>
          <p:cNvPr id="29" name="Rectangle 28">
            <a:extLst>
              <a:ext uri="{FF2B5EF4-FFF2-40B4-BE49-F238E27FC236}">
                <a16:creationId xmlns:a16="http://schemas.microsoft.com/office/drawing/2014/main" id="{CAB515BC-BD7E-C66B-207E-FEC8CDB21E71}"/>
              </a:ext>
            </a:extLst>
          </p:cNvPr>
          <p:cNvSpPr/>
          <p:nvPr/>
        </p:nvSpPr>
        <p:spPr>
          <a:xfrm>
            <a:off x="5627306" y="4026200"/>
            <a:ext cx="1821845" cy="822476"/>
          </a:xfrm>
          <a:prstGeom prst="rect">
            <a:avLst/>
          </a:prstGeom>
          <a:solidFill>
            <a:schemeClr val="bg1">
              <a:lumMod val="85000"/>
            </a:schemeClr>
          </a:solid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a:solidFill>
                  <a:schemeClr val="tx1"/>
                </a:solidFill>
                <a:ea typeface="+mn-lt"/>
                <a:cs typeface="+mn-lt"/>
              </a:rPr>
              <a:t>Bargaining Power of Suppliers</a:t>
            </a:r>
            <a:endParaRPr lang="en-US"/>
          </a:p>
        </p:txBody>
      </p:sp>
      <p:sp>
        <p:nvSpPr>
          <p:cNvPr id="31" name="Rectangle 30">
            <a:extLst>
              <a:ext uri="{FF2B5EF4-FFF2-40B4-BE49-F238E27FC236}">
                <a16:creationId xmlns:a16="http://schemas.microsoft.com/office/drawing/2014/main" id="{B9F9E1B5-C6AC-F88F-1DE9-4E559E19626E}"/>
              </a:ext>
            </a:extLst>
          </p:cNvPr>
          <p:cNvSpPr/>
          <p:nvPr/>
        </p:nvSpPr>
        <p:spPr>
          <a:xfrm>
            <a:off x="3301997" y="5742213"/>
            <a:ext cx="1652512" cy="769559"/>
          </a:xfrm>
          <a:prstGeom prst="rect">
            <a:avLst/>
          </a:prstGeom>
          <a:solidFill>
            <a:schemeClr val="bg1">
              <a:lumMod val="85000"/>
            </a:schemeClr>
          </a:solid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chemeClr val="tx1"/>
                </a:solidFill>
              </a:rPr>
              <a:t>Threat of New Entrants</a:t>
            </a:r>
            <a:endParaRPr lang="en-US">
              <a:solidFill>
                <a:schemeClr val="tx1"/>
              </a:solidFill>
            </a:endParaRPr>
          </a:p>
        </p:txBody>
      </p:sp>
      <p:sp>
        <p:nvSpPr>
          <p:cNvPr id="32" name="Arrow: Right 31">
            <a:extLst>
              <a:ext uri="{FF2B5EF4-FFF2-40B4-BE49-F238E27FC236}">
                <a16:creationId xmlns:a16="http://schemas.microsoft.com/office/drawing/2014/main" id="{FB98CD4B-0E26-B42C-3E48-6EE359639E2D}"/>
              </a:ext>
            </a:extLst>
          </p:cNvPr>
          <p:cNvSpPr/>
          <p:nvPr/>
        </p:nvSpPr>
        <p:spPr>
          <a:xfrm rot="16200000">
            <a:off x="3901469" y="5390693"/>
            <a:ext cx="355298" cy="347738"/>
          </a:xfrm>
          <a:prstGeom prst="rightArrow">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387DB552-CCEB-A38B-4C9C-29FC0849A3FE}"/>
              </a:ext>
            </a:extLst>
          </p:cNvPr>
          <p:cNvSpPr txBox="1"/>
          <p:nvPr/>
        </p:nvSpPr>
        <p:spPr>
          <a:xfrm>
            <a:off x="2650264" y="4586428"/>
            <a:ext cx="2747821" cy="369332"/>
          </a:xfrm>
          <a:prstGeom prst="rect">
            <a:avLst/>
          </a:prstGeom>
          <a:noFill/>
        </p:spPr>
        <p:txBody>
          <a:bodyPr wrap="square" lIns="91440" tIns="45720" rIns="91440" bIns="45720" rtlCol="0" anchor="t">
            <a:spAutoFit/>
          </a:bodyPr>
          <a:lstStyle/>
          <a:p>
            <a:pPr algn="ctr"/>
            <a:r>
              <a:rPr lang="en-US" altLang="zh-CN" b="1">
                <a:solidFill>
                  <a:schemeClr val="bg1">
                    <a:lumMod val="50000"/>
                  </a:schemeClr>
                </a:solidFill>
                <a:latin typeface="Arial"/>
                <a:ea typeface="华文中宋"/>
                <a:cs typeface="Arial"/>
              </a:rPr>
              <a:t>Relatively High</a:t>
            </a:r>
          </a:p>
        </p:txBody>
      </p:sp>
      <p:sp>
        <p:nvSpPr>
          <p:cNvPr id="33" name="Arrow: Right 32">
            <a:extLst>
              <a:ext uri="{FF2B5EF4-FFF2-40B4-BE49-F238E27FC236}">
                <a16:creationId xmlns:a16="http://schemas.microsoft.com/office/drawing/2014/main" id="{3FDBDB1D-E718-8748-2247-1ADEC3A9ED2C}"/>
              </a:ext>
            </a:extLst>
          </p:cNvPr>
          <p:cNvSpPr/>
          <p:nvPr/>
        </p:nvSpPr>
        <p:spPr>
          <a:xfrm>
            <a:off x="2387294" y="4204605"/>
            <a:ext cx="377978" cy="381000"/>
          </a:xfrm>
          <a:prstGeom prst="rightArrow">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Arrow: Right 33">
            <a:extLst>
              <a:ext uri="{FF2B5EF4-FFF2-40B4-BE49-F238E27FC236}">
                <a16:creationId xmlns:a16="http://schemas.microsoft.com/office/drawing/2014/main" id="{6CA03CD2-ACC6-4646-43D2-C0E6711FE21D}"/>
              </a:ext>
            </a:extLst>
          </p:cNvPr>
          <p:cNvSpPr/>
          <p:nvPr/>
        </p:nvSpPr>
        <p:spPr>
          <a:xfrm rot="10800000">
            <a:off x="5255377" y="4246939"/>
            <a:ext cx="377978" cy="381000"/>
          </a:xfrm>
          <a:prstGeom prst="rightArrow">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D67CDD1-279E-ABED-FBB9-59F89D80CE81}"/>
              </a:ext>
            </a:extLst>
          </p:cNvPr>
          <p:cNvSpPr txBox="1"/>
          <p:nvPr/>
        </p:nvSpPr>
        <p:spPr>
          <a:xfrm>
            <a:off x="3212891" y="3787515"/>
            <a:ext cx="159395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1600"/>
              <a:t>Rivalry Among Existing Competitors</a:t>
            </a:r>
            <a:endParaRPr lang="en-US"/>
          </a:p>
        </p:txBody>
      </p:sp>
    </p:spTree>
    <p:extLst>
      <p:ext uri="{BB962C8B-B14F-4D97-AF65-F5344CB8AC3E}">
        <p14:creationId xmlns:p14="http://schemas.microsoft.com/office/powerpoint/2010/main" val="3186325023"/>
      </p:ext>
    </p:extLst>
  </p:cSld>
  <p:clrMapOvr>
    <a:masterClrMapping/>
  </p:clrMapOvr>
</p:sld>
</file>

<file path=ppt/theme/theme1.xml><?xml version="1.0" encoding="utf-8"?>
<a:theme xmlns:a="http://schemas.openxmlformats.org/drawingml/2006/main" name="Dividend">
  <a:themeElements>
    <a:clrScheme name="Custom 5">
      <a:dk1>
        <a:sysClr val="windowText" lastClr="000000"/>
      </a:dk1>
      <a:lt1>
        <a:sysClr val="window" lastClr="FFFFFF"/>
      </a:lt1>
      <a:dk2>
        <a:srgbClr val="3D3D3D"/>
      </a:dk2>
      <a:lt2>
        <a:srgbClr val="EBEBEB"/>
      </a:lt2>
      <a:accent1>
        <a:srgbClr val="3D3D3D"/>
      </a:accent1>
      <a:accent2>
        <a:srgbClr val="ED8428"/>
      </a:accent2>
      <a:accent3>
        <a:srgbClr val="E6C46D"/>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5D8C9649-FBE1-4B5B-8258-8A170F9843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C84D4D78374044E9A7FD3A712217AEA" ma:contentTypeVersion="13" ma:contentTypeDescription="Crée un document." ma:contentTypeScope="" ma:versionID="7bc675f39d38b399af26d3eb02cc1b11">
  <xsd:schema xmlns:xsd="http://www.w3.org/2001/XMLSchema" xmlns:xs="http://www.w3.org/2001/XMLSchema" xmlns:p="http://schemas.microsoft.com/office/2006/metadata/properties" xmlns:ns3="2bf09132-242f-4807-b61a-2cd0576ad94f" xmlns:ns4="f912685f-0f70-4b76-91e1-fe5768f6fa11" targetNamespace="http://schemas.microsoft.com/office/2006/metadata/properties" ma:root="true" ma:fieldsID="c491e8b3befb5f8645dbdb4c91110531" ns3:_="" ns4:_="">
    <xsd:import namespace="2bf09132-242f-4807-b61a-2cd0576ad94f"/>
    <xsd:import namespace="f912685f-0f70-4b76-91e1-fe5768f6fa11"/>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_activity" minOccurs="0"/>
                <xsd:element ref="ns4:SharedWithUsers" minOccurs="0"/>
                <xsd:element ref="ns4:SharedWithDetails" minOccurs="0"/>
                <xsd:element ref="ns4:SharingHintHash" minOccurs="0"/>
                <xsd:element ref="ns3:MediaServiceDateTaken" minOccurs="0"/>
                <xsd:element ref="ns3:MediaServiceObjectDetectorVersion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f09132-242f-4807-b61a-2cd0576ad94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_activity" ma:index="14" nillable="true" ma:displayName="_activity" ma:hidden="true" ma:internalName="_activity">
      <xsd:simpleType>
        <xsd:restriction base="dms:Note"/>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912685f-0f70-4b76-91e1-fe5768f6fa11" elementFormDefault="qualified">
    <xsd:import namespace="http://schemas.microsoft.com/office/2006/documentManagement/types"/>
    <xsd:import namespace="http://schemas.microsoft.com/office/infopath/2007/PartnerControls"/>
    <xsd:element name="SharedWithUsers" ma:index="15"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Partagé avec détails" ma:internalName="SharedWithDetails" ma:readOnly="true">
      <xsd:simpleType>
        <xsd:restriction base="dms:Note">
          <xsd:maxLength value="255"/>
        </xsd:restriction>
      </xsd:simpleType>
    </xsd:element>
    <xsd:element name="SharingHintHash" ma:index="17"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2bf09132-242f-4807-b61a-2cd0576ad94f" xsi:nil="true"/>
  </documentManagement>
</p:properties>
</file>

<file path=customXml/itemProps1.xml><?xml version="1.0" encoding="utf-8"?>
<ds:datastoreItem xmlns:ds="http://schemas.openxmlformats.org/officeDocument/2006/customXml" ds:itemID="{470B3CA0-7B8C-4588-A9DE-40E8C9FA269B}">
  <ds:schemaRefs>
    <ds:schemaRef ds:uri="http://schemas.microsoft.com/sharepoint/v3/contenttype/forms"/>
  </ds:schemaRefs>
</ds:datastoreItem>
</file>

<file path=customXml/itemProps2.xml><?xml version="1.0" encoding="utf-8"?>
<ds:datastoreItem xmlns:ds="http://schemas.openxmlformats.org/officeDocument/2006/customXml" ds:itemID="{E254AC62-5E92-4D9E-8113-CC0232D5D4DD}">
  <ds:schemaRefs>
    <ds:schemaRef ds:uri="2bf09132-242f-4807-b61a-2cd0576ad94f"/>
    <ds:schemaRef ds:uri="f912685f-0f70-4b76-91e1-fe5768f6fa1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DC7BB6C-4B17-4FAC-9066-99C8ABF5FCF7}">
  <ds:schemaRefs>
    <ds:schemaRef ds:uri="2bf09132-242f-4807-b61a-2cd0576ad94f"/>
    <ds:schemaRef ds:uri="f912685f-0f70-4b76-91e1-fe5768f6fa1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4460</Words>
  <Application>Microsoft Office PowerPoint</Application>
  <PresentationFormat>Widescreen</PresentationFormat>
  <Paragraphs>478</Paragraphs>
  <Slides>28</Slides>
  <Notes>22</Notes>
  <HiddenSlides>7</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Aptos Display</vt:lpstr>
      <vt:lpstr>Arial</vt:lpstr>
      <vt:lpstr>Calibri</vt:lpstr>
      <vt:lpstr>Gill Sans MT</vt:lpstr>
      <vt:lpstr>Wingdings 2</vt:lpstr>
      <vt:lpstr>Dividend</vt:lpstr>
      <vt:lpstr>PowerPoint Presentation</vt:lpstr>
      <vt:lpstr>Porter’s five forces: svod</vt:lpstr>
      <vt:lpstr>Bargaining power of buyers</vt:lpstr>
      <vt:lpstr>Bargaining power of suppliers</vt:lpstr>
      <vt:lpstr>Threat of substitutions</vt:lpstr>
      <vt:lpstr>Threat of new entrants</vt:lpstr>
      <vt:lpstr>COMPETITIVE RIVALRY</vt:lpstr>
      <vt:lpstr>COMPETITIVE RIVALRY</vt:lpstr>
      <vt:lpstr>SVOD Industry Analysis Summary</vt:lpstr>
      <vt:lpstr>Core Competencies</vt:lpstr>
      <vt:lpstr>PowerPoint Presentation</vt:lpstr>
      <vt:lpstr>PowerPoint Presentation</vt:lpstr>
      <vt:lpstr>PowerPoint Presentation</vt:lpstr>
      <vt:lpstr>PowerPoint Presentation</vt:lpstr>
      <vt:lpstr>Value attributes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Strategy in Action: part I</dc:title>
  <dc:creator>Emily Schmidt</dc:creator>
  <cp:lastModifiedBy>Francisco Javier Arrieta Rosales</cp:lastModifiedBy>
  <cp:revision>2</cp:revision>
  <dcterms:created xsi:type="dcterms:W3CDTF">2023-10-18T14:31:05Z</dcterms:created>
  <dcterms:modified xsi:type="dcterms:W3CDTF">2023-11-15T09:47:08Z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0x0101003C84D4D78374044E9A7FD3A712217AEA</vt:lpwstr>
  </property>
</Properties>
</file>

<file path=docProps/thumbnail.jpeg>
</file>